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4385" r:id="rId2"/>
    <p:sldMasterId id="2147484640" r:id="rId3"/>
    <p:sldMasterId id="2147484700" r:id="rId4"/>
  </p:sldMasterIdLst>
  <p:notesMasterIdLst>
    <p:notesMasterId r:id="rId55"/>
  </p:notesMasterIdLst>
  <p:sldIdLst>
    <p:sldId id="1498" r:id="rId5"/>
    <p:sldId id="1499" r:id="rId6"/>
    <p:sldId id="1494" r:id="rId7"/>
    <p:sldId id="1251" r:id="rId8"/>
    <p:sldId id="1501" r:id="rId9"/>
    <p:sldId id="1331" r:id="rId10"/>
    <p:sldId id="1524" r:id="rId11"/>
    <p:sldId id="1374" r:id="rId12"/>
    <p:sldId id="1375" r:id="rId13"/>
    <p:sldId id="1376" r:id="rId14"/>
    <p:sldId id="1377" r:id="rId15"/>
    <p:sldId id="1378" r:id="rId16"/>
    <p:sldId id="1379" r:id="rId17"/>
    <p:sldId id="1506" r:id="rId18"/>
    <p:sldId id="1512" r:id="rId19"/>
    <p:sldId id="1507" r:id="rId20"/>
    <p:sldId id="1515" r:id="rId21"/>
    <p:sldId id="1513" r:id="rId22"/>
    <p:sldId id="1516" r:id="rId23"/>
    <p:sldId id="1514" r:id="rId24"/>
    <p:sldId id="1508" r:id="rId25"/>
    <p:sldId id="1380" r:id="rId26"/>
    <p:sldId id="1381" r:id="rId27"/>
    <p:sldId id="1382" r:id="rId28"/>
    <p:sldId id="1509" r:id="rId29"/>
    <p:sldId id="1510" r:id="rId30"/>
    <p:sldId id="1383" r:id="rId31"/>
    <p:sldId id="1384" r:id="rId32"/>
    <p:sldId id="1385" r:id="rId33"/>
    <p:sldId id="1386" r:id="rId34"/>
    <p:sldId id="1387" r:id="rId35"/>
    <p:sldId id="1388" r:id="rId36"/>
    <p:sldId id="1407" r:id="rId37"/>
    <p:sldId id="1408" r:id="rId38"/>
    <p:sldId id="1409" r:id="rId39"/>
    <p:sldId id="1517" r:id="rId40"/>
    <p:sldId id="1518" r:id="rId41"/>
    <p:sldId id="1519" r:id="rId42"/>
    <p:sldId id="1505" r:id="rId43"/>
    <p:sldId id="1523" r:id="rId44"/>
    <p:sldId id="1393" r:id="rId45"/>
    <p:sldId id="1394" r:id="rId46"/>
    <p:sldId id="1395" r:id="rId47"/>
    <p:sldId id="1396" r:id="rId48"/>
    <p:sldId id="1397" r:id="rId49"/>
    <p:sldId id="1504" r:id="rId50"/>
    <p:sldId id="1414" r:id="rId51"/>
    <p:sldId id="1415" r:id="rId52"/>
    <p:sldId id="1521" r:id="rId53"/>
    <p:sldId id="1522" r:id="rId5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0000FF"/>
    <a:srgbClr val="0432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4"/>
    <p:restoredTop sz="94669"/>
  </p:normalViewPr>
  <p:slideViewPr>
    <p:cSldViewPr>
      <p:cViewPr varScale="1">
        <p:scale>
          <a:sx n="87" d="100"/>
          <a:sy n="87" d="100"/>
        </p:scale>
        <p:origin x="960" y="2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theme" Target="theme/theme1.xml"/><Relationship Id="rId5" Type="http://schemas.openxmlformats.org/officeDocument/2006/relationships/slide" Target="slides/slide1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presProps" Target="presProp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tableStyles" Target="tableStyle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viewProps" Target="viewProps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1CD74527-51F1-AB48-B4F9-BB0F8CA54FC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822B267-2E62-4941-A171-E37B410EA1DC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fld id="{CF04C754-071B-AA4C-B512-F19175A1F21E}" type="datetime1">
              <a:rPr lang="en-US" altLang="en-US"/>
              <a:pPr/>
              <a:t>5/2/19</a:t>
            </a:fld>
            <a:endParaRPr lang="en-US" alt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E9FAB851-5E73-E840-90DA-18D8D153022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2CBD56D0-ADC9-F844-8DC3-3CFABC6EFFF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2DDC5CE-C333-3044-99DE-049D03D996F6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D02D0E4-AD48-3E4D-B5D6-028AA3EF799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fld id="{093286A4-7211-A74A-AC00-948057392F5F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7">
            <a:extLst>
              <a:ext uri="{FF2B5EF4-FFF2-40B4-BE49-F238E27FC236}">
                <a16:creationId xmlns:a16="http://schemas.microsoft.com/office/drawing/2014/main" id="{CD6E63D0-9C84-AF40-BAD9-4F8F37C3FBD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CAC7ED5C-CC43-4E4B-9998-12DC2B018335}" type="slidenum">
              <a:rPr lang="en-US" altLang="en-US" sz="1200">
                <a:solidFill>
                  <a:srgbClr val="000000"/>
                </a:solidFill>
              </a:rPr>
              <a:pPr eaLnBrk="1" hangingPunct="1"/>
              <a:t>1</a:t>
            </a:fld>
            <a:endParaRPr lang="en-US" altLang="en-US" sz="1200">
              <a:solidFill>
                <a:srgbClr val="000000"/>
              </a:solidFill>
            </a:endParaRPr>
          </a:p>
        </p:txBody>
      </p:sp>
      <p:sp>
        <p:nvSpPr>
          <p:cNvPr id="29698" name="Rectangle 2">
            <a:extLst>
              <a:ext uri="{FF2B5EF4-FFF2-40B4-BE49-F238E27FC236}">
                <a16:creationId xmlns:a16="http://schemas.microsoft.com/office/drawing/2014/main" id="{A79B5549-C940-4C49-9CFF-185B53C47B9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Rectangle 3">
            <a:extLst>
              <a:ext uri="{FF2B5EF4-FFF2-40B4-BE49-F238E27FC236}">
                <a16:creationId xmlns:a16="http://schemas.microsoft.com/office/drawing/2014/main" id="{5687D20B-7F1F-084E-BBC2-90B498F6813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857738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Shape 325"/>
          <p:cNvSpPr txBox="1">
            <a:spLocks noGrp="1"/>
          </p:cNvSpPr>
          <p:nvPr>
            <p:ph type="body" idx="1"/>
          </p:nvPr>
        </p:nvSpPr>
        <p:spPr>
          <a:xfrm>
            <a:off x="701041" y="4415790"/>
            <a:ext cx="5608319" cy="4183380"/>
          </a:xfrm>
          <a:prstGeom prst="rect">
            <a:avLst/>
          </a:prstGeom>
        </p:spPr>
        <p:txBody>
          <a:bodyPr lIns="93162" tIns="93162" rIns="93162" bIns="93162" anchor="t" anchorCtr="0">
            <a:noAutofit/>
          </a:bodyPr>
          <a:lstStyle/>
          <a:p>
            <a:endParaRPr/>
          </a:p>
        </p:txBody>
      </p:sp>
      <p:sp>
        <p:nvSpPr>
          <p:cNvPr id="326" name="Shape 326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90081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Slide Image Placeholder 1">
            <a:extLst>
              <a:ext uri="{FF2B5EF4-FFF2-40B4-BE49-F238E27FC236}">
                <a16:creationId xmlns:a16="http://schemas.microsoft.com/office/drawing/2014/main" id="{0CD81F66-6661-7F4D-97A1-8B42C64E992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0" name="Notes Placeholder 2">
            <a:extLst>
              <a:ext uri="{FF2B5EF4-FFF2-40B4-BE49-F238E27FC236}">
                <a16:creationId xmlns:a16="http://schemas.microsoft.com/office/drawing/2014/main" id="{FCF0BA9B-5FE2-FA42-BFC2-321A1E4C22F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48131" name="Slide Number Placeholder 3">
            <a:extLst>
              <a:ext uri="{FF2B5EF4-FFF2-40B4-BE49-F238E27FC236}">
                <a16:creationId xmlns:a16="http://schemas.microsoft.com/office/drawing/2014/main" id="{55B98492-72EC-7D43-A133-33A671CA127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FB1FFD60-7803-304C-BD1E-008405BDBA5C}" type="slidenum">
              <a:rPr lang="en-US" altLang="en-US" sz="1200"/>
              <a:pPr eaLnBrk="1" hangingPunct="1"/>
              <a:t>30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7">
            <a:extLst>
              <a:ext uri="{FF2B5EF4-FFF2-40B4-BE49-F238E27FC236}">
                <a16:creationId xmlns:a16="http://schemas.microsoft.com/office/drawing/2014/main" id="{FAB3CC8A-2497-4143-8579-7D08478ED24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AA1F7C5F-4437-C549-8CD2-00175785B881}" type="slidenum">
              <a:rPr lang="en-US" altLang="en-US" sz="1200">
                <a:solidFill>
                  <a:srgbClr val="000000"/>
                </a:solidFill>
              </a:rPr>
              <a:pPr eaLnBrk="1" hangingPunct="1"/>
              <a:t>41</a:t>
            </a:fld>
            <a:endParaRPr lang="en-US" altLang="en-US" sz="1200">
              <a:solidFill>
                <a:srgbClr val="000000"/>
              </a:solidFill>
            </a:endParaRPr>
          </a:p>
        </p:txBody>
      </p:sp>
      <p:sp>
        <p:nvSpPr>
          <p:cNvPr id="55298" name="Rectangle 2">
            <a:extLst>
              <a:ext uri="{FF2B5EF4-FFF2-40B4-BE49-F238E27FC236}">
                <a16:creationId xmlns:a16="http://schemas.microsoft.com/office/drawing/2014/main" id="{5066657B-7DFC-6F44-9419-AA965625B18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5299" name="Rectangle 3">
            <a:extLst>
              <a:ext uri="{FF2B5EF4-FFF2-40B4-BE49-F238E27FC236}">
                <a16:creationId xmlns:a16="http://schemas.microsoft.com/office/drawing/2014/main" id="{BF3FE322-2210-FB49-8D9C-8A02B7611F8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7">
            <a:extLst>
              <a:ext uri="{FF2B5EF4-FFF2-40B4-BE49-F238E27FC236}">
                <a16:creationId xmlns:a16="http://schemas.microsoft.com/office/drawing/2014/main" id="{CD6E63D0-9C84-AF40-BAD9-4F8F37C3FBD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1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AC7ED5C-CC43-4E4B-9998-12DC2B018335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122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50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29698" name="Rectangle 2">
            <a:extLst>
              <a:ext uri="{FF2B5EF4-FFF2-40B4-BE49-F238E27FC236}">
                <a16:creationId xmlns:a16="http://schemas.microsoft.com/office/drawing/2014/main" id="{A79B5549-C940-4C49-9CFF-185B53C47B9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Rectangle 3">
            <a:extLst>
              <a:ext uri="{FF2B5EF4-FFF2-40B4-BE49-F238E27FC236}">
                <a16:creationId xmlns:a16="http://schemas.microsoft.com/office/drawing/2014/main" id="{5687D20B-7F1F-084E-BBC2-90B498F6813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63291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8550E3ED-E896-7E48-A30B-2085D8A377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7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D5DA10FF-9D63-3D4D-B0EE-D6801F29B9D5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55009FA3-13B7-F945-8CF0-99FC1CB7C0AC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E3274CC4-3C31-E54D-A253-4130D73DC0F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2153F0E5-2598-0B4E-8FB8-35438832A94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76A35344-4CED-B446-AF03-47062C5021C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BEB9E71-D8D4-7446-9D70-8A15DA6EDF5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91249216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1A6F4B2-80B3-5748-ABAE-B0F2A6B5643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75A5D978-6982-EC49-8966-03C0953FFCA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8560223-F073-A34D-9754-797C69A24C5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04450917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DC53E763-9638-694E-925C-E732E95BC63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90E1D33-AFC6-8C42-A5A6-8F739CCF541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5A3954C-5B29-7F4D-BF2E-6838E52B9DB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76933053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5BA10AE-CE9D-4B47-8294-CB6398C2CC7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853B2AFD-64DE-8046-AB0D-915824366C7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B239AF-E198-2C45-802D-675ED34DE15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68081287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5873BB92-3248-4B4D-AE6B-0BFEA9C1BD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7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A7BD9CEB-F31F-284C-A754-233CF0D44C17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779ECBB3-E6E7-854E-B1DA-2D3D43AB4119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B34AC2EC-ABD5-5E48-8889-C2C32734462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DA727A1A-5285-CD40-9657-336F272A5DC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B05DEE1D-4C1E-DA4E-B214-4B6256D458B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6709BA62-F35F-D54B-852E-2293272EBF2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12651757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08464E08-8DB9-234A-A9B2-183A9765D3E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6190DAC-0168-EC44-8B77-818F42837CE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9DD7B3E-F146-D549-8F86-317FE8F8EAF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33658873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1E701D41-89C8-1945-AB4B-F9A759EB324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DE47441-A234-F74D-9685-54AEAD92C41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9F5C7BC-52BC-E54A-A5C3-BCF237E026F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53190906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5830961D-C4FB-874D-B17D-6502F8054D2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F2A136FB-CEE0-0045-ACFB-4A73EC48FFC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69AB961-6B06-854E-ACDE-B5E7CB54EA1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58994186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74C8AE33-8867-CC4D-B49C-64B2FEE5BCB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8DF4CC9B-0737-A74D-9AD5-ED1F31C92DC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7EB953A-555D-664B-89B0-E63178C1A9D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4957570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2B1C4E02-0242-1546-A9AE-35D74D0E949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040118BA-6A48-FB42-A1F3-6D354770050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7080174-F38B-5440-B809-353C1A3B1C5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25147085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31D7A441-AF96-8546-9D3D-995899AF928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AF601902-4D3D-8149-A162-A234B44B8B0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DDED52B-1E96-294C-ADED-723D956BF9C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50430099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4FA21633-04E6-8D4A-A5F6-8F306A3E30A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4CFD6D6A-3E03-3D47-8BCB-90B05E36584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AD908C8-E3D5-D143-B8F7-E7AAFB30926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00921293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054F5D93-0D97-8349-8649-40C11F35BFD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9C56A7F2-ECDC-9240-AA91-59BA50F3DCD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BFE477E-92D2-E046-8DE1-8F086988ED6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30023714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C71E1F3B-B682-1E49-A234-496B5C754AF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B8A6D26C-4FE8-C64A-A0CE-31A59AB1211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1D91BCA-9E59-BB44-83CE-584F7CE3F97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3981094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1B18093-7FC2-BA4F-B543-E5FDF2342AA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01CF4184-5282-E341-AE2D-974AD789F30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6B2D7A-7744-F04A-AEC2-39E49B04FB0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5903410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DD7C596D-DDB0-874A-999D-1AD30546BD0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B2D9BD5E-1FF2-8C45-9530-40F692F9622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1B57D85-CDBE-324F-A439-5B63D313928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90327845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991FC9EE-A394-7143-94B5-CACB1826923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E463A925-AE18-C343-82D9-260962F5E1D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D291348-A34C-F647-A97F-F660C7B891F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67165075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C8EAF384-959D-6844-AA4D-961479A86D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7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85E4D683-EA8E-3B4D-BF9B-04D6B1A385FD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B401E838-103A-C541-B9F2-1F40587BDF47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078474F0-E07D-054F-8B44-B18FD289AF4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09D45F70-3DD5-2149-8C7D-532B77C369E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3C31F048-57A3-9747-9573-51B62FBB185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DD2BF4B0-F07D-924A-9FDF-6AD6AF8DD3F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6327891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D199EB0E-DD02-BF47-8EF4-7C241048ED0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FDC7A9D1-CE24-ED41-BCC5-2CF1A1C2076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CABBDF41-BCF9-F344-980E-685F33FB658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5232338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463B9780-8A7E-EA47-BC8D-A234E5C3F11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3310FCF-B6A4-F241-A777-252E522D363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482C21B-1413-E741-B90B-DCF65F2C78A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69956434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1DA94D30-016F-734A-94B0-DB0D0D14577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1493DD3E-1917-154C-A229-E8DEFAC7CDD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A0E10E7-40C5-4E49-8530-C2F10AB0055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38010518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52A8FBA6-1142-5240-8D49-57C9A5F823A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679492C5-DCD7-EA4D-A911-624858973C2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D7C481E-34C9-9141-B7DF-C79E1ACCC31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18490465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69D6C228-CA69-3841-86C2-CBEDC6F30EA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1B7A4051-F824-F841-A1FA-346954B6653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8153657-2427-9848-AA8A-531F880EB4C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48414051"/>
      </p:ext>
    </p:extLst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B0F67EEB-0116-D940-AFF5-7ED2D5B0FAD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FEA6CCF6-D988-E847-AC3B-EB786F96DBA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F66D6B15-64D7-4543-AA86-872AEF6E89D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01829040"/>
      </p:ext>
    </p:extLst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3A60F556-C64C-0A4F-AB97-4C3EF5D1684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AA7B6CE4-D1CE-7043-B1BB-8DD5CA96BBE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1DCC205-3ABF-ED43-AD98-B1A22F2E76F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80724678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06C5E83E-511C-CB49-92DB-5A5722D93D2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EB2A231E-DF0E-2540-AA76-88195834859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67D80539-92FC-E845-BA40-3366231D130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89494036"/>
      </p:ext>
    </p:extLst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966FECE4-1068-7349-AB70-5F5AC5329D5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DD690156-4C0F-4140-B172-0A474253D2A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72007A5-101E-0442-B90D-56BAB18F071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84150875"/>
      </p:ext>
    </p:extLst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6609FFB5-AD9B-6941-A034-DE0920D1463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FFA3A3AE-7922-7F43-A33B-F1EA2B6FB91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244E72A0-A9F8-864D-9ECD-F83ECF743FF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21570882"/>
      </p:ext>
    </p:extLst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78468325-C931-FA4E-BB3E-70B358B2A15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D8449CBC-8123-D741-BFE6-F17B93060FB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E33535F-F180-8440-B079-7DC30DDEB7E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0453428"/>
      </p:ext>
    </p:extLst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714B2CC6-BCAC-1643-AB78-C2ADF490D9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7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0751B17A-BF36-4842-B734-E23F1865B0C4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28F08601-02AD-6D40-B66A-AFD9E5D60950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8055B2BB-4A1A-D34E-80ED-672CDAF1ADB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6F15F5C2-BAE1-1849-939C-51DA7DCD9AB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7013B461-D351-8C4C-8D06-99189598BB7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DE858C0F-DBE4-7F41-93EF-EEDB90BFFB2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99533717"/>
      </p:ext>
    </p:extLst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1320C456-BAB2-674B-9279-F74D1E6BAEB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7C3D555-B1CA-AC40-8B14-51B307E08C9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BBEC082-DB60-894D-A65F-EC5CC660E7F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40019705"/>
      </p:ext>
    </p:extLst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5D8824E4-CBD0-324D-B203-16810E3CD22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9883843B-4311-F64D-ABF4-8C528A44005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BFABF82-8CD4-944F-9794-F4BB55EAA67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50599207"/>
      </p:ext>
    </p:extLst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BFDEB397-DCF4-E046-9CEF-3C1373D51AA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E8B1ECD-5EF8-C347-8080-250C4829951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7531F1-CE42-F44C-9E97-BCF6159B0BF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58090454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47BE944C-FF48-874A-94BD-039F2C5EB10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9CA7B1E7-D97A-884E-B16C-309ED064F46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5AD58A0-13DA-124A-B63C-DD962352C42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14876698"/>
      </p:ext>
    </p:extLst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A77F40A4-3E89-1B45-BEBF-0AA9EDBC37F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7B6CB434-7272-F144-B3EB-748B298E8A1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BF0034D-4554-BD42-802B-E49E3DC77C9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9306399"/>
      </p:ext>
    </p:extLst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533EA543-58EC-1145-A87A-818F11E2CBD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17CD2823-E242-7D44-9F36-68BECE5A08D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8AF0954-8371-A644-8944-406A45A852A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62552468"/>
      </p:ext>
    </p:extLst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D401DBD6-0D40-914C-A4A9-0E1A0562094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8D2885C7-A8DE-944D-A733-91FB1D23A91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BBB2226-A9FA-DB47-9CF0-2E287A38960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42573990"/>
      </p:ext>
    </p:extLst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6F3099B0-B9D2-8449-B33E-AE3FA8363DE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8D5B7DF8-5103-1B42-996C-8AA394272AE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F674C63-9CEC-E640-98D8-DC688D3DD9E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32164847"/>
      </p:ext>
    </p:extLst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A500CE77-FA0E-B448-AA17-55A6703F6BA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9B609F3A-95A7-5841-8128-4F348A5B515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B733DC-D3FD-4841-8A7A-4F4AB73A131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23715539"/>
      </p:ext>
    </p:extLst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DCD27D1-ECFD-F447-88C4-5B5CD7C6446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CFB4D705-4483-1248-A730-79BF1918ACC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3317078-9EBE-8343-B263-FE4EDA0B86E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70576551"/>
      </p:ext>
    </p:extLst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67F7E7C7-D54C-7E42-B902-18631D0E50C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B0C1EF86-4B10-0E4B-87A4-4C31410E3E8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AEEAFA2-6AF3-564D-8551-0ACDAB9DDF0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2362551"/>
      </p:ext>
    </p:extLst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C90C948-2B96-0640-82B2-1E954D9CB72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2E2E6134-7558-6D42-88BC-6E9B9E7448A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0A436F3-25BF-5246-8097-CFB6BF81F56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19373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B212EFAC-7B78-6B42-BA0F-A9ADC317243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DC7BA0A2-874F-8240-B95A-8B3AF325D4C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1EB8FEF-1794-BD4E-A88A-A598301AE20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05622272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FDF86FE9-A271-3043-BDD6-F86D42E0DAD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F79BFB93-65D9-3047-8C2F-8EA5C22728F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A0B16C4-CDE5-9B44-AF59-D00B8B436C5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92293456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218B440C-3319-9747-9F3B-0021DFE5215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B9DEC265-519D-CA42-B99B-DDEBB085301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49A141C-751E-AA46-830B-28D62803650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57878141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58CC2959-1E39-9A4B-BD30-31FDDCC45D5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1A7326B-6B0A-D848-9248-1AB64A8B080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AE11EBE-95F7-9245-938F-DCB0C2804CC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83878166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918A18DD-B4B4-574A-9BE5-36221FF00F0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790A52DC-151C-D542-9C81-CC5A4B20293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401E33C-8FDF-8A4D-A336-A5F09B39C7D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7472359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>
            <a:extLst>
              <a:ext uri="{FF2B5EF4-FFF2-40B4-BE49-F238E27FC236}">
                <a16:creationId xmlns:a16="http://schemas.microsoft.com/office/drawing/2014/main" id="{30AEAA4F-EDAA-504E-B5B4-CF8F1445144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1027">
            <a:extLst>
              <a:ext uri="{FF2B5EF4-FFF2-40B4-BE49-F238E27FC236}">
                <a16:creationId xmlns:a16="http://schemas.microsoft.com/office/drawing/2014/main" id="{931EF2BB-3B54-DF43-8685-B93DB79050E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D624DA32-BF01-BA4E-9E10-47ABCA882457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44215C59-8EB3-1A4D-A592-4164F6136CD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</a:lstStyle>
          <a:p>
            <a:fld id="{DECE033A-9A2F-7340-883E-492A11F8D221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030" name="Line 1032">
            <a:extLst>
              <a:ext uri="{FF2B5EF4-FFF2-40B4-BE49-F238E27FC236}">
                <a16:creationId xmlns:a16="http://schemas.microsoft.com/office/drawing/2014/main" id="{A41FD444-C3E5-724B-8630-9A1D244BB14A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1" name="Line 1033">
            <a:extLst>
              <a:ext uri="{FF2B5EF4-FFF2-40B4-BE49-F238E27FC236}">
                <a16:creationId xmlns:a16="http://schemas.microsoft.com/office/drawing/2014/main" id="{BB4891C3-E885-DD41-A36B-469362AEF1D8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87" r:id="rId1"/>
    <p:sldLayoutId id="2147484665" r:id="rId2"/>
    <p:sldLayoutId id="2147484666" r:id="rId3"/>
    <p:sldLayoutId id="2147484667" r:id="rId4"/>
    <p:sldLayoutId id="2147484668" r:id="rId5"/>
    <p:sldLayoutId id="2147484669" r:id="rId6"/>
    <p:sldLayoutId id="2147484670" r:id="rId7"/>
    <p:sldLayoutId id="2147484671" r:id="rId8"/>
    <p:sldLayoutId id="2147484672" r:id="rId9"/>
    <p:sldLayoutId id="2147484673" r:id="rId10"/>
    <p:sldLayoutId id="2147484674" r:id="rId11"/>
    <p:sldLayoutId id="2147484675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026">
            <a:extLst>
              <a:ext uri="{FF2B5EF4-FFF2-40B4-BE49-F238E27FC236}">
                <a16:creationId xmlns:a16="http://schemas.microsoft.com/office/drawing/2014/main" id="{BD7B2258-A8E4-1745-AE81-9146E941845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4339" name="Rectangle 1027">
            <a:extLst>
              <a:ext uri="{FF2B5EF4-FFF2-40B4-BE49-F238E27FC236}">
                <a16:creationId xmlns:a16="http://schemas.microsoft.com/office/drawing/2014/main" id="{CADA187D-6030-F144-A542-C331FFF4B5F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8083BBE5-AE0B-ED40-A454-97D930F37B5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000000"/>
                </a:solidFill>
                <a:latin typeface="Garamond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F287901D-0953-3E49-BE3E-9BEF5AE42E12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</a:lstStyle>
          <a:p>
            <a:fld id="{44CD22E2-D0D4-7445-B496-F2D3E7DC6902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4342" name="Line 1032">
            <a:extLst>
              <a:ext uri="{FF2B5EF4-FFF2-40B4-BE49-F238E27FC236}">
                <a16:creationId xmlns:a16="http://schemas.microsoft.com/office/drawing/2014/main" id="{EC98EB95-C383-9A49-BD21-023D076D02F5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343" name="Line 1033">
            <a:extLst>
              <a:ext uri="{FF2B5EF4-FFF2-40B4-BE49-F238E27FC236}">
                <a16:creationId xmlns:a16="http://schemas.microsoft.com/office/drawing/2014/main" id="{3CCED3A5-331E-4D4D-BD82-B148490984C8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88" r:id="rId1"/>
    <p:sldLayoutId id="2147484676" r:id="rId2"/>
    <p:sldLayoutId id="2147484677" r:id="rId3"/>
    <p:sldLayoutId id="2147484678" r:id="rId4"/>
    <p:sldLayoutId id="2147484679" r:id="rId5"/>
    <p:sldLayoutId id="2147484680" r:id="rId6"/>
    <p:sldLayoutId id="2147484681" r:id="rId7"/>
    <p:sldLayoutId id="2147484682" r:id="rId8"/>
    <p:sldLayoutId id="2147484683" r:id="rId9"/>
    <p:sldLayoutId id="2147484684" r:id="rId10"/>
    <p:sldLayoutId id="2147484685" r:id="rId11"/>
    <p:sldLayoutId id="2147484686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1026">
            <a:extLst>
              <a:ext uri="{FF2B5EF4-FFF2-40B4-BE49-F238E27FC236}">
                <a16:creationId xmlns:a16="http://schemas.microsoft.com/office/drawing/2014/main" id="{BA359737-B852-D94A-975C-05392AD8E81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71683" name="Rectangle 1027">
            <a:extLst>
              <a:ext uri="{FF2B5EF4-FFF2-40B4-BE49-F238E27FC236}">
                <a16:creationId xmlns:a16="http://schemas.microsoft.com/office/drawing/2014/main" id="{428C38A4-5EE5-5A45-B7E0-69AEC97017B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B0ECEFDE-5F49-D342-BBEB-C0E1FFD24D0D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F843798B-A7AA-234B-9DDD-AFBDE5968A52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panose="02020404030301010803" pitchFamily="18" charset="0"/>
              </a:defRPr>
            </a:lvl1pPr>
          </a:lstStyle>
          <a:p>
            <a:fld id="{8BD4A072-29D8-9D49-8AB8-83424FCF796B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71686" name="Line 1032">
            <a:extLst>
              <a:ext uri="{FF2B5EF4-FFF2-40B4-BE49-F238E27FC236}">
                <a16:creationId xmlns:a16="http://schemas.microsoft.com/office/drawing/2014/main" id="{83CB84E9-A589-274B-9191-F58683089956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687" name="Line 1033">
            <a:extLst>
              <a:ext uri="{FF2B5EF4-FFF2-40B4-BE49-F238E27FC236}">
                <a16:creationId xmlns:a16="http://schemas.microsoft.com/office/drawing/2014/main" id="{CC05FE3C-59F2-074D-BD41-9640F85BF84E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89" r:id="rId1"/>
    <p:sldLayoutId id="2147484690" r:id="rId2"/>
    <p:sldLayoutId id="2147484691" r:id="rId3"/>
    <p:sldLayoutId id="2147484692" r:id="rId4"/>
    <p:sldLayoutId id="2147484693" r:id="rId5"/>
    <p:sldLayoutId id="2147484694" r:id="rId6"/>
    <p:sldLayoutId id="2147484695" r:id="rId7"/>
    <p:sldLayoutId id="2147484696" r:id="rId8"/>
    <p:sldLayoutId id="2147484697" r:id="rId9"/>
    <p:sldLayoutId id="2147484698" r:id="rId10"/>
    <p:sldLayoutId id="2147484699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charset="0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charset="0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charset="0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charset="0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>
            <a:extLst>
              <a:ext uri="{FF2B5EF4-FFF2-40B4-BE49-F238E27FC236}">
                <a16:creationId xmlns:a16="http://schemas.microsoft.com/office/drawing/2014/main" id="{E6597FE0-60A1-034A-A636-36595A800F0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1027">
            <a:extLst>
              <a:ext uri="{FF2B5EF4-FFF2-40B4-BE49-F238E27FC236}">
                <a16:creationId xmlns:a16="http://schemas.microsoft.com/office/drawing/2014/main" id="{D0B67E57-9F41-B942-81B9-9C49558CA57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23BE90E2-0FA9-C945-9333-68CC9FE4F5D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191BEC63-1DEA-0847-B8BC-002CCC743F2C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</a:lstStyle>
          <a:p>
            <a:fld id="{764B09B3-2352-4B45-BFD9-B15BF150B2F8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030" name="Line 1032">
            <a:extLst>
              <a:ext uri="{FF2B5EF4-FFF2-40B4-BE49-F238E27FC236}">
                <a16:creationId xmlns:a16="http://schemas.microsoft.com/office/drawing/2014/main" id="{3B64EC2B-D863-2044-B2D5-E738C6E47F61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1" name="Line 1033">
            <a:extLst>
              <a:ext uri="{FF2B5EF4-FFF2-40B4-BE49-F238E27FC236}">
                <a16:creationId xmlns:a16="http://schemas.microsoft.com/office/drawing/2014/main" id="{A5047C56-8C24-0345-894A-0C4BCF3C536F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63139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701" r:id="rId1"/>
    <p:sldLayoutId id="2147484702" r:id="rId2"/>
    <p:sldLayoutId id="2147484703" r:id="rId3"/>
    <p:sldLayoutId id="2147484704" r:id="rId4"/>
    <p:sldLayoutId id="2147484705" r:id="rId5"/>
    <p:sldLayoutId id="2147484706" r:id="rId6"/>
    <p:sldLayoutId id="2147484707" r:id="rId7"/>
    <p:sldLayoutId id="2147484708" r:id="rId8"/>
    <p:sldLayoutId id="2147484709" r:id="rId9"/>
    <p:sldLayoutId id="2147484710" r:id="rId10"/>
    <p:sldLayoutId id="2147484711" r:id="rId11"/>
    <p:sldLayoutId id="2147484712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safari.ethz.ch/architecture_seminar/fall2018/doku.php" TargetMode="External"/><Relationship Id="rId1" Type="http://schemas.openxmlformats.org/officeDocument/2006/relationships/slideLayout" Target="../slideLayouts/slideLayout3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tiff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4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4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4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4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4">
            <a:extLst>
              <a:ext uri="{FF2B5EF4-FFF2-40B4-BE49-F238E27FC236}">
                <a16:creationId xmlns:a16="http://schemas.microsoft.com/office/drawing/2014/main" id="{B1359386-AF1E-1041-9D9C-1932B377FCFF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447800"/>
            <a:ext cx="9144000" cy="1720850"/>
          </a:xfrm>
        </p:spPr>
        <p:txBody>
          <a:bodyPr/>
          <a:lstStyle/>
          <a:p>
            <a:pPr algn="ctr" eaLnBrk="1" hangingPunct="1"/>
            <a:r>
              <a:rPr lang="en-US" altLang="en-US" b="1" dirty="0">
                <a:ea typeface="ＭＳ Ｐゴシック" panose="020B0600070205080204" pitchFamily="34" charset="-128"/>
              </a:rPr>
              <a:t>Design of Digital Circuits</a:t>
            </a:r>
            <a:br>
              <a:rPr lang="en-US" altLang="en-US" b="1" dirty="0">
                <a:ea typeface="ＭＳ Ｐゴシック" panose="020B0600070205080204" pitchFamily="34" charset="-128"/>
              </a:rPr>
            </a:br>
            <a:r>
              <a:rPr lang="en-US" altLang="en-US" sz="4100" dirty="0">
                <a:ea typeface="ＭＳ Ｐゴシック" panose="020B0600070205080204" pitchFamily="34" charset="-128"/>
              </a:rPr>
              <a:t>Lecture 19b: Systolic Arrays and Beyond</a:t>
            </a:r>
          </a:p>
        </p:txBody>
      </p:sp>
      <p:sp>
        <p:nvSpPr>
          <p:cNvPr id="28674" name="Rectangle 5">
            <a:extLst>
              <a:ext uri="{FF2B5EF4-FFF2-40B4-BE49-F238E27FC236}">
                <a16:creationId xmlns:a16="http://schemas.microsoft.com/office/drawing/2014/main" id="{E1ED166E-1C0C-BC40-95A2-A2A2A687701E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/>
            <a:endParaRPr lang="en-US" altLang="en-US" i="1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Prof. Onur Mutlu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ETH Zurich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Spring 2019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3 May 2019</a:t>
            </a: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02134393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itle 1">
            <a:extLst>
              <a:ext uri="{FF2B5EF4-FFF2-40B4-BE49-F238E27FC236}">
                <a16:creationId xmlns:a16="http://schemas.microsoft.com/office/drawing/2014/main" id="{7214619D-F0A1-1741-BD16-E551CA42E0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Systolic Arrays</a:t>
            </a:r>
          </a:p>
        </p:txBody>
      </p:sp>
      <p:sp>
        <p:nvSpPr>
          <p:cNvPr id="36866" name="Content Placeholder 2">
            <a:extLst>
              <a:ext uri="{FF2B5EF4-FFF2-40B4-BE49-F238E27FC236}">
                <a16:creationId xmlns:a16="http://schemas.microsoft.com/office/drawing/2014/main" id="{64B3072C-F7E8-8F4D-824A-0BFB371E0E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5943600"/>
            <a:ext cx="8610600" cy="527050"/>
          </a:xfrm>
        </p:spPr>
        <p:txBody>
          <a:bodyPr/>
          <a:lstStyle/>
          <a:p>
            <a:pPr marL="3429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altLang="en-US" dirty="0">
                <a:ea typeface="ＭＳ Ｐゴシック" panose="020B0600070205080204" pitchFamily="34" charset="-128"/>
              </a:rPr>
              <a:t>H. T. Kung, “</a:t>
            </a:r>
            <a:r>
              <a:rPr lang="en-US" altLang="ja-JP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Why Systolic Architectures?</a:t>
            </a:r>
            <a:r>
              <a:rPr lang="en-US" altLang="ja-JP" dirty="0">
                <a:ea typeface="ＭＳ Ｐゴシック" panose="020B0600070205080204" pitchFamily="34" charset="-128"/>
              </a:rPr>
              <a:t>,</a:t>
            </a:r>
            <a:r>
              <a:rPr lang="en-US" altLang="en-US" dirty="0">
                <a:ea typeface="ＭＳ Ｐゴシック" panose="020B0600070205080204" pitchFamily="34" charset="-128"/>
              </a:rPr>
              <a:t>”</a:t>
            </a:r>
            <a:r>
              <a:rPr lang="en-US" altLang="ja-JP" dirty="0">
                <a:ea typeface="ＭＳ Ｐゴシック" panose="020B0600070205080204" pitchFamily="34" charset="-128"/>
              </a:rPr>
              <a:t> IEEE Computer 1982.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36867" name="Slide Number Placeholder 3">
            <a:extLst>
              <a:ext uri="{FF2B5EF4-FFF2-40B4-BE49-F238E27FC236}">
                <a16:creationId xmlns:a16="http://schemas.microsoft.com/office/drawing/2014/main" id="{C91F2A39-5E9F-DB45-8C99-DA578DF604B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C07FBD78-40B0-A443-B155-25A18DC37E4A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10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36868" name="Picture 4">
            <a:extLst>
              <a:ext uri="{FF2B5EF4-FFF2-40B4-BE49-F238E27FC236}">
                <a16:creationId xmlns:a16="http://schemas.microsoft.com/office/drawing/2014/main" id="{F9C43027-7D1E-8C4E-8740-7776AC9597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066800"/>
            <a:ext cx="6172200" cy="446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7525" name="TextBox 5">
            <a:extLst>
              <a:ext uri="{FF2B5EF4-FFF2-40B4-BE49-F238E27FC236}">
                <a16:creationId xmlns:a16="http://schemas.microsoft.com/office/drawing/2014/main" id="{5396CD02-AA25-314E-B867-D19C33BF66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0400" y="2209800"/>
            <a:ext cx="1813317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 dirty="0">
                <a:solidFill>
                  <a:srgbClr val="000000"/>
                </a:solidFill>
              </a:rPr>
              <a:t>Memory: heart</a:t>
            </a:r>
          </a:p>
          <a:p>
            <a:pPr eaLnBrk="1" hangingPunct="1"/>
            <a:r>
              <a:rPr lang="en-US" altLang="en-US" sz="1800" dirty="0">
                <a:solidFill>
                  <a:srgbClr val="000000"/>
                </a:solidFill>
              </a:rPr>
              <a:t>Data: blood</a:t>
            </a:r>
          </a:p>
          <a:p>
            <a:pPr eaLnBrk="1" hangingPunct="1"/>
            <a:r>
              <a:rPr lang="en-US" altLang="en-US" sz="1800" dirty="0">
                <a:solidFill>
                  <a:srgbClr val="000000"/>
                </a:solidFill>
              </a:rPr>
              <a:t>PEs: cells</a:t>
            </a:r>
          </a:p>
          <a:p>
            <a:pPr eaLnBrk="1" hangingPunct="1"/>
            <a:endParaRPr lang="en-US" altLang="en-US" sz="1800" dirty="0">
              <a:solidFill>
                <a:srgbClr val="000000"/>
              </a:solidFill>
            </a:endParaRPr>
          </a:p>
          <a:p>
            <a:pPr eaLnBrk="1" hangingPunct="1"/>
            <a:r>
              <a:rPr lang="en-US" altLang="en-US" sz="1800" dirty="0">
                <a:solidFill>
                  <a:srgbClr val="000000"/>
                </a:solidFill>
              </a:rPr>
              <a:t>Memory pulses </a:t>
            </a:r>
          </a:p>
          <a:p>
            <a:pPr eaLnBrk="1" hangingPunct="1"/>
            <a:r>
              <a:rPr lang="en-US" altLang="en-US" sz="1800" dirty="0">
                <a:solidFill>
                  <a:srgbClr val="000000"/>
                </a:solidFill>
              </a:rPr>
              <a:t>data through </a:t>
            </a:r>
          </a:p>
          <a:p>
            <a:pPr eaLnBrk="1" hangingPunct="1"/>
            <a:r>
              <a:rPr lang="en-US" altLang="en-US" sz="1800" dirty="0">
                <a:solidFill>
                  <a:srgbClr val="000000"/>
                </a:solidFill>
              </a:rPr>
              <a:t>PEs</a:t>
            </a:r>
          </a:p>
          <a:p>
            <a:pPr eaLnBrk="1" hangingPunct="1"/>
            <a:endParaRPr lang="en-US" altLang="en-US" sz="1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Title 1">
            <a:extLst>
              <a:ext uri="{FF2B5EF4-FFF2-40B4-BE49-F238E27FC236}">
                <a16:creationId xmlns:a16="http://schemas.microsoft.com/office/drawing/2014/main" id="{D02B9453-75A1-1A4E-85A8-6E798D8106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Why Systolic Architectures?</a:t>
            </a:r>
          </a:p>
        </p:txBody>
      </p:sp>
      <p:sp>
        <p:nvSpPr>
          <p:cNvPr id="228354" name="Content Placeholder 2">
            <a:extLst>
              <a:ext uri="{FF2B5EF4-FFF2-40B4-BE49-F238E27FC236}">
                <a16:creationId xmlns:a16="http://schemas.microsoft.com/office/drawing/2014/main" id="{8FAB888A-B124-C742-8C93-8A1FD62E36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9154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Idea: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Data flows from the computer memory in a rhythmic fashion, passing through many processing elements before it returns to memory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Similar to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blood flow: heart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  <a:sym typeface="Wingdings" pitchFamily="2" charset="2"/>
              </a:rPr>
              <a:t>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many cells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  <a:sym typeface="Wingdings" pitchFamily="2" charset="2"/>
              </a:rPr>
              <a:t> heart</a:t>
            </a:r>
            <a:endParaRPr lang="en-US" altLang="en-US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pPr lvl="1"/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Different cells “process” the blood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Many veins operate simultaneously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Can be many-dimensional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Why? Special purpose accelerators/architectures need</a:t>
            </a: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Simple, regular design </a:t>
            </a:r>
            <a:r>
              <a:rPr lang="en-US" altLang="en-US">
                <a:ea typeface="ＭＳ Ｐゴシック" panose="020B0600070205080204" pitchFamily="34" charset="-128"/>
              </a:rPr>
              <a:t>(keep # unique parts small and regular)</a:t>
            </a: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High concurrency </a:t>
            </a:r>
            <a:r>
              <a:rPr lang="en-US" altLang="en-US">
                <a:ea typeface="ＭＳ Ｐゴシック" panose="020B0600070205080204" pitchFamily="34" charset="-128"/>
                <a:sym typeface="Wingdings" pitchFamily="2" charset="2"/>
              </a:rPr>
              <a:t> high performance</a:t>
            </a:r>
            <a:endParaRPr lang="en-US" altLang="en-US">
              <a:ea typeface="ＭＳ Ｐゴシック" panose="020B0600070205080204" pitchFamily="34" charset="-128"/>
            </a:endParaRP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Balanced computation and I/O (memory) bandwidth</a:t>
            </a:r>
          </a:p>
        </p:txBody>
      </p:sp>
      <p:sp>
        <p:nvSpPr>
          <p:cNvPr id="37891" name="Slide Number Placeholder 3">
            <a:extLst>
              <a:ext uri="{FF2B5EF4-FFF2-40B4-BE49-F238E27FC236}">
                <a16:creationId xmlns:a16="http://schemas.microsoft.com/office/drawing/2014/main" id="{62BA9606-89DF-9B4B-8791-29100D338C6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8FB1FE52-1CDA-0843-BA74-9E723B0EE352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11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itle 1">
            <a:extLst>
              <a:ext uri="{FF2B5EF4-FFF2-40B4-BE49-F238E27FC236}">
                <a16:creationId xmlns:a16="http://schemas.microsoft.com/office/drawing/2014/main" id="{2E028F42-54BD-0A4B-A591-F6084461E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Systolic Architectures</a:t>
            </a:r>
          </a:p>
        </p:txBody>
      </p:sp>
      <p:sp>
        <p:nvSpPr>
          <p:cNvPr id="146434" name="Content Placeholder 2">
            <a:extLst>
              <a:ext uri="{FF2B5EF4-FFF2-40B4-BE49-F238E27FC236}">
                <a16:creationId xmlns:a16="http://schemas.microsoft.com/office/drawing/2014/main" id="{B8CC54E2-63B4-A845-B38A-664B8683AB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pPr>
              <a:buFont typeface="Wingdings" charset="0"/>
              <a:buChar char="n"/>
              <a:defRPr/>
            </a:pPr>
            <a:r>
              <a:rPr lang="en-US" dirty="0"/>
              <a:t>Basic principle: Replace a single PE with a </a:t>
            </a:r>
            <a:r>
              <a:rPr lang="en-US" dirty="0">
                <a:solidFill>
                  <a:srgbClr val="0000FF"/>
                </a:solidFill>
              </a:rPr>
              <a:t>regular array of PEs</a:t>
            </a:r>
            <a:r>
              <a:rPr lang="en-US" dirty="0"/>
              <a:t> and </a:t>
            </a:r>
            <a:r>
              <a:rPr lang="en-US" dirty="0">
                <a:solidFill>
                  <a:srgbClr val="0000FF"/>
                </a:solidFill>
              </a:rPr>
              <a:t>carefully orchestrate flow of data </a:t>
            </a:r>
            <a:r>
              <a:rPr lang="en-US" dirty="0"/>
              <a:t>between the PEs </a:t>
            </a:r>
          </a:p>
          <a:p>
            <a:pPr lvl="1">
              <a:buFont typeface="Wingdings" charset="0"/>
              <a:buChar char="q"/>
              <a:defRPr/>
            </a:pPr>
            <a:r>
              <a:rPr lang="en-US" dirty="0">
                <a:sym typeface="Wingdings" charset="0"/>
              </a:rPr>
              <a:t>Balance computation and memory bandwidth</a:t>
            </a:r>
          </a:p>
          <a:p>
            <a:pPr>
              <a:buFont typeface="Wingdings" charset="0"/>
              <a:buChar char="n"/>
              <a:defRPr/>
            </a:pPr>
            <a:endParaRPr lang="en-US" dirty="0">
              <a:sym typeface="Wingdings" charset="0"/>
            </a:endParaRPr>
          </a:p>
          <a:p>
            <a:pPr>
              <a:buFont typeface="Wingdings" charset="0"/>
              <a:buChar char="n"/>
              <a:defRPr/>
            </a:pPr>
            <a:endParaRPr lang="en-US" dirty="0">
              <a:sym typeface="Wingdings" charset="0"/>
            </a:endParaRPr>
          </a:p>
          <a:p>
            <a:pPr>
              <a:buFont typeface="Wingdings" charset="0"/>
              <a:buChar char="n"/>
              <a:defRPr/>
            </a:pPr>
            <a:endParaRPr lang="en-US" dirty="0">
              <a:sym typeface="Wingdings" charset="0"/>
            </a:endParaRPr>
          </a:p>
          <a:p>
            <a:pPr marL="0" indent="0">
              <a:buFont typeface="Wingdings" charset="0"/>
              <a:buNone/>
              <a:defRPr/>
            </a:pPr>
            <a:endParaRPr lang="en-US" sz="1200" dirty="0">
              <a:sym typeface="Wingdings" charset="0"/>
            </a:endParaRPr>
          </a:p>
          <a:p>
            <a:pPr marL="0" indent="0">
              <a:buFont typeface="Wingdings" charset="0"/>
              <a:buNone/>
              <a:defRPr/>
            </a:pPr>
            <a:endParaRPr lang="en-US" sz="1400" dirty="0">
              <a:sym typeface="Wingdings" charset="0"/>
            </a:endParaRP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rgbClr val="FF0000"/>
                </a:solidFill>
                <a:sym typeface="Wingdings" charset="0"/>
              </a:rPr>
              <a:t>Differences from pipelining</a:t>
            </a:r>
            <a:r>
              <a:rPr lang="en-US" dirty="0">
                <a:sym typeface="Wingdings" charset="0"/>
              </a:rPr>
              <a:t>:</a:t>
            </a:r>
          </a:p>
          <a:p>
            <a:pPr lvl="1">
              <a:buFont typeface="Wingdings" charset="0"/>
              <a:buChar char="q"/>
              <a:defRPr/>
            </a:pPr>
            <a:r>
              <a:rPr lang="en-US" dirty="0">
                <a:ea typeface="ＭＳ Ｐゴシック" charset="0"/>
                <a:sym typeface="Wingdings" charset="0"/>
              </a:rPr>
              <a:t>These are individual PEs</a:t>
            </a:r>
          </a:p>
          <a:p>
            <a:pPr lvl="1">
              <a:buFont typeface="Wingdings" charset="0"/>
              <a:buChar char="q"/>
              <a:defRPr/>
            </a:pPr>
            <a:r>
              <a:rPr lang="en-US" dirty="0">
                <a:ea typeface="ＭＳ Ｐゴシック" charset="0"/>
                <a:sym typeface="Wingdings" charset="0"/>
              </a:rPr>
              <a:t>Array structure can be non-linear and multi-dimensional </a:t>
            </a:r>
          </a:p>
          <a:p>
            <a:pPr lvl="1">
              <a:buFont typeface="Wingdings" charset="0"/>
              <a:buChar char="q"/>
              <a:defRPr/>
            </a:pPr>
            <a:r>
              <a:rPr lang="en-US" dirty="0">
                <a:ea typeface="ＭＳ Ｐゴシック" charset="0"/>
                <a:sym typeface="Wingdings" charset="0"/>
              </a:rPr>
              <a:t>PE connections can be multidirectional (and different speed)</a:t>
            </a:r>
          </a:p>
          <a:p>
            <a:pPr lvl="1">
              <a:buFont typeface="Wingdings" charset="0"/>
              <a:buChar char="q"/>
              <a:defRPr/>
            </a:pPr>
            <a:r>
              <a:rPr lang="en-US" dirty="0">
                <a:ea typeface="ＭＳ Ｐゴシック" charset="0"/>
                <a:sym typeface="Wingdings" charset="0"/>
              </a:rPr>
              <a:t>PEs can have local memory and execute kernels (rather than a piece of the instruction)</a:t>
            </a:r>
          </a:p>
          <a:p>
            <a:pPr lvl="1">
              <a:buFont typeface="Wingdings" charset="0"/>
              <a:buChar char="q"/>
              <a:defRPr/>
            </a:pPr>
            <a:endParaRPr lang="en-US" dirty="0">
              <a:ea typeface="ＭＳ Ｐゴシック" charset="0"/>
              <a:sym typeface="Wingdings" charset="0"/>
            </a:endParaRPr>
          </a:p>
          <a:p>
            <a:pPr lvl="1">
              <a:buFont typeface="Wingdings" charset="0"/>
              <a:buChar char="q"/>
              <a:defRPr/>
            </a:pPr>
            <a:endParaRPr lang="en-US" dirty="0">
              <a:ea typeface="ＭＳ Ｐゴシック" charset="0"/>
            </a:endParaRPr>
          </a:p>
        </p:txBody>
      </p:sp>
      <p:sp>
        <p:nvSpPr>
          <p:cNvPr id="38915" name="Slide Number Placeholder 3">
            <a:extLst>
              <a:ext uri="{FF2B5EF4-FFF2-40B4-BE49-F238E27FC236}">
                <a16:creationId xmlns:a16="http://schemas.microsoft.com/office/drawing/2014/main" id="{E01050F4-19CF-1141-AC68-02A4C9ABE41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9789FC7E-C14B-1046-AB56-15EC758DFA66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12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38916" name="Picture 4">
            <a:extLst>
              <a:ext uri="{FF2B5EF4-FFF2-40B4-BE49-F238E27FC236}">
                <a16:creationId xmlns:a16="http://schemas.microsoft.com/office/drawing/2014/main" id="{B8A98523-E437-7141-9299-649CE8A9C2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2133600"/>
            <a:ext cx="3698875" cy="2672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Title 1">
            <a:extLst>
              <a:ext uri="{FF2B5EF4-FFF2-40B4-BE49-F238E27FC236}">
                <a16:creationId xmlns:a16="http://schemas.microsoft.com/office/drawing/2014/main" id="{69A6A117-B8D5-504C-8881-42785F5617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Systolic Computation Example</a:t>
            </a:r>
          </a:p>
        </p:txBody>
      </p:sp>
      <p:sp>
        <p:nvSpPr>
          <p:cNvPr id="109570" name="Content Placeholder 2">
            <a:extLst>
              <a:ext uri="{FF2B5EF4-FFF2-40B4-BE49-F238E27FC236}">
                <a16:creationId xmlns:a16="http://schemas.microsoft.com/office/drawing/2014/main" id="{D948B0D1-EB99-2D4B-902F-85385F5873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dirty="0">
                <a:solidFill>
                  <a:srgbClr val="0432FF"/>
                </a:solidFill>
                <a:ea typeface="ＭＳ Ｐゴシック" panose="020B0600070205080204" pitchFamily="34" charset="-128"/>
              </a:rPr>
              <a:t>Convolution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Used in filtering, pattern matching, correlation, polynomial evaluation, </a:t>
            </a:r>
            <a:r>
              <a:rPr lang="en-US" altLang="en-US" dirty="0" err="1">
                <a:ea typeface="ＭＳ Ｐゴシック" panose="020B0600070205080204" pitchFamily="34" charset="-128"/>
              </a:rPr>
              <a:t>etc</a:t>
            </a:r>
            <a:r>
              <a:rPr lang="en-US" altLang="en-US" dirty="0">
                <a:ea typeface="ＭＳ Ｐゴシック" panose="020B0600070205080204" pitchFamily="34" charset="-128"/>
              </a:rPr>
              <a:t> …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Many </a:t>
            </a:r>
            <a:r>
              <a:rPr lang="en-US" altLang="en-US" dirty="0">
                <a:solidFill>
                  <a:srgbClr val="0432FF"/>
                </a:solidFill>
                <a:ea typeface="ＭＳ Ｐゴシック" panose="020B0600070205080204" pitchFamily="34" charset="-128"/>
              </a:rPr>
              <a:t>image processing</a:t>
            </a:r>
            <a:r>
              <a:rPr lang="en-US" altLang="en-US" dirty="0">
                <a:ea typeface="ＭＳ Ｐゴシック" panose="020B0600070205080204" pitchFamily="34" charset="-128"/>
              </a:rPr>
              <a:t> tasks</a:t>
            </a:r>
          </a:p>
          <a:p>
            <a:pPr lvl="1"/>
            <a:r>
              <a:rPr lang="en-US" altLang="en-US" dirty="0">
                <a:solidFill>
                  <a:srgbClr val="0432FF"/>
                </a:solidFill>
                <a:ea typeface="ＭＳ Ｐゴシック" panose="020B0600070205080204" pitchFamily="34" charset="-128"/>
              </a:rPr>
              <a:t>Machine learning</a:t>
            </a:r>
            <a:r>
              <a:rPr lang="en-US" altLang="en-US" dirty="0">
                <a:ea typeface="ＭＳ Ｐゴシック" panose="020B0600070205080204" pitchFamily="34" charset="-128"/>
              </a:rPr>
              <a:t>: up to hundreds of </a:t>
            </a:r>
            <a:r>
              <a:rPr lang="en-US" altLang="en-US" dirty="0">
                <a:solidFill>
                  <a:srgbClr val="00B050"/>
                </a:solidFill>
                <a:ea typeface="ＭＳ Ｐゴシック" panose="020B0600070205080204" pitchFamily="34" charset="-128"/>
              </a:rPr>
              <a:t>convolutional layers</a:t>
            </a:r>
            <a:r>
              <a:rPr lang="en-US" altLang="en-US" dirty="0">
                <a:ea typeface="ＭＳ Ｐゴシック" panose="020B0600070205080204" pitchFamily="34" charset="-128"/>
              </a:rPr>
              <a:t> in Convolutional Neural Networks (CNN)</a:t>
            </a: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39939" name="Slide Number Placeholder 3">
            <a:extLst>
              <a:ext uri="{FF2B5EF4-FFF2-40B4-BE49-F238E27FC236}">
                <a16:creationId xmlns:a16="http://schemas.microsoft.com/office/drawing/2014/main" id="{324A5A68-3353-DF43-9E72-39BB6AC5514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6EC0FD2D-9D31-B04B-B67C-48BB66B64370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13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109572" name="Picture 4">
            <a:extLst>
              <a:ext uri="{FF2B5EF4-FFF2-40B4-BE49-F238E27FC236}">
                <a16:creationId xmlns:a16="http://schemas.microsoft.com/office/drawing/2014/main" id="{1582BDD8-1C2C-3B46-8553-B4591EEBD1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150" y="3657600"/>
            <a:ext cx="7410450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Title 1">
            <a:extLst>
              <a:ext uri="{FF2B5EF4-FFF2-40B4-BE49-F238E27FC236}">
                <a16:creationId xmlns:a16="http://schemas.microsoft.com/office/drawing/2014/main" id="{69A6A117-B8D5-504C-8881-42785F5617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0"/>
            <a:ext cx="8610600" cy="908050"/>
          </a:xfrm>
        </p:spPr>
        <p:txBody>
          <a:bodyPr anchor="ctr"/>
          <a:lstStyle/>
          <a:p>
            <a:r>
              <a:rPr lang="en-US" sz="3200" dirty="0">
                <a:ea typeface="Arial"/>
                <a:cs typeface="Arial"/>
                <a:sym typeface="Arial"/>
              </a:rPr>
              <a:t>LeNet-5, </a:t>
            </a:r>
            <a:r>
              <a:rPr lang="en-US" sz="3200">
                <a:ea typeface="Arial"/>
                <a:cs typeface="Arial"/>
                <a:sym typeface="Arial"/>
              </a:rPr>
              <a:t>a Convolutional Neural Network </a:t>
            </a:r>
            <a:br>
              <a:rPr lang="en-US" sz="3200">
                <a:ea typeface="Arial"/>
                <a:cs typeface="Arial"/>
                <a:sym typeface="Arial"/>
              </a:rPr>
            </a:br>
            <a:r>
              <a:rPr lang="en-US" sz="3200">
                <a:ea typeface="Arial"/>
                <a:cs typeface="Arial"/>
                <a:sym typeface="Arial"/>
              </a:rPr>
              <a:t>for Hand-Written Digit </a:t>
            </a:r>
            <a:r>
              <a:rPr lang="en-US" sz="3200" dirty="0">
                <a:ea typeface="Arial"/>
                <a:cs typeface="Arial"/>
                <a:sym typeface="Arial"/>
              </a:rPr>
              <a:t>R</a:t>
            </a:r>
            <a:r>
              <a:rPr lang="en-US" sz="3200">
                <a:ea typeface="Arial"/>
                <a:cs typeface="Arial"/>
                <a:sym typeface="Arial"/>
              </a:rPr>
              <a:t>ecognition</a:t>
            </a:r>
            <a:endParaRPr lang="en-US" altLang="en-US" sz="3200" dirty="0">
              <a:ea typeface="ＭＳ Ｐゴシック" panose="020B0600070205080204" pitchFamily="34" charset="-128"/>
            </a:endParaRPr>
          </a:p>
        </p:txBody>
      </p:sp>
      <p:sp>
        <p:nvSpPr>
          <p:cNvPr id="39939" name="Slide Number Placeholder 3">
            <a:extLst>
              <a:ext uri="{FF2B5EF4-FFF2-40B4-BE49-F238E27FC236}">
                <a16:creationId xmlns:a16="http://schemas.microsoft.com/office/drawing/2014/main" id="{324A5A68-3353-DF43-9E72-39BB6AC5514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6EC0FD2D-9D31-B04B-B67C-48BB66B64370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14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9" name="Shape 46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2362200"/>
            <a:ext cx="9144000" cy="2683191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Shape 462"/>
          <p:cNvSpPr txBox="1"/>
          <p:nvPr/>
        </p:nvSpPr>
        <p:spPr>
          <a:xfrm>
            <a:off x="467543" y="1487269"/>
            <a:ext cx="4248472" cy="64633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This is a 1024*8 bit input, which will have a truth table of 2 </a:t>
            </a:r>
            <a:r>
              <a:rPr lang="en-US" sz="1800" baseline="30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8196 </a:t>
            </a: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entries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461202" y="6195139"/>
            <a:ext cx="151996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Slide credit: </a:t>
            </a:r>
            <a:r>
              <a:rPr lang="en-US" sz="1000" dirty="0" err="1"/>
              <a:t>Hwu</a:t>
            </a:r>
            <a:r>
              <a:rPr lang="en-US" sz="1000" dirty="0"/>
              <a:t> &amp; Kirk</a:t>
            </a:r>
          </a:p>
        </p:txBody>
      </p:sp>
    </p:spTree>
    <p:extLst>
      <p:ext uri="{BB962C8B-B14F-4D97-AF65-F5344CB8AC3E}">
        <p14:creationId xmlns:p14="http://schemas.microsoft.com/office/powerpoint/2010/main" val="115262204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Title 1">
            <a:extLst>
              <a:ext uri="{FF2B5EF4-FFF2-40B4-BE49-F238E27FC236}">
                <a16:creationId xmlns:a16="http://schemas.microsoft.com/office/drawing/2014/main" id="{69A6A117-B8D5-504C-8881-42785F5617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0"/>
            <a:ext cx="8610600" cy="908050"/>
          </a:xfrm>
        </p:spPr>
        <p:txBody>
          <a:bodyPr anchor="ctr"/>
          <a:lstStyle/>
          <a:p>
            <a:r>
              <a:rPr lang="en-US" dirty="0">
                <a:ea typeface="Arial"/>
                <a:cs typeface="Arial"/>
                <a:sym typeface="Arial"/>
              </a:rPr>
              <a:t>Convolutional Neural Networks: Demo</a:t>
            </a:r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39939" name="Slide Number Placeholder 3">
            <a:extLst>
              <a:ext uri="{FF2B5EF4-FFF2-40B4-BE49-F238E27FC236}">
                <a16:creationId xmlns:a16="http://schemas.microsoft.com/office/drawing/2014/main" id="{324A5A68-3353-DF43-9E72-39BB6AC5514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6EC0FD2D-9D31-B04B-B67C-48BB66B64370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15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67200" y="5833646"/>
            <a:ext cx="46217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>
                <a:solidFill>
                  <a:srgbClr val="0432FF"/>
                </a:solidFill>
              </a:rPr>
              <a:t>http://</a:t>
            </a:r>
            <a:r>
              <a:rPr lang="en-US" dirty="0" err="1">
                <a:solidFill>
                  <a:srgbClr val="0432FF"/>
                </a:solidFill>
              </a:rPr>
              <a:t>yann.lecun.com</a:t>
            </a:r>
            <a:r>
              <a:rPr lang="en-US" dirty="0">
                <a:solidFill>
                  <a:srgbClr val="0432FF"/>
                </a:solidFill>
              </a:rPr>
              <a:t>/</a:t>
            </a:r>
            <a:r>
              <a:rPr lang="en-US" dirty="0" err="1">
                <a:solidFill>
                  <a:srgbClr val="0432FF"/>
                </a:solidFill>
              </a:rPr>
              <a:t>exdb</a:t>
            </a:r>
            <a:r>
              <a:rPr lang="en-US" dirty="0">
                <a:solidFill>
                  <a:srgbClr val="0432FF"/>
                </a:solidFill>
              </a:rPr>
              <a:t>/</a:t>
            </a:r>
            <a:r>
              <a:rPr lang="en-US" dirty="0" err="1">
                <a:solidFill>
                  <a:srgbClr val="0432FF"/>
                </a:solidFill>
              </a:rPr>
              <a:t>lenet</a:t>
            </a:r>
            <a:r>
              <a:rPr lang="en-US" dirty="0">
                <a:solidFill>
                  <a:srgbClr val="0432FF"/>
                </a:solidFill>
              </a:rPr>
              <a:t>/</a:t>
            </a:r>
            <a:r>
              <a:rPr lang="en-US" dirty="0" err="1">
                <a:solidFill>
                  <a:srgbClr val="0432FF"/>
                </a:solidFill>
              </a:rPr>
              <a:t>index.html</a:t>
            </a:r>
            <a:endParaRPr lang="en-US" dirty="0">
              <a:solidFill>
                <a:srgbClr val="0432FF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808" y="1054029"/>
            <a:ext cx="3474792" cy="518160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6600" y="1447800"/>
            <a:ext cx="4064000" cy="2540000"/>
          </a:xfrm>
          <a:prstGeom prst="rect">
            <a:avLst/>
          </a:prstGeom>
        </p:spPr>
      </p:pic>
      <p:sp>
        <p:nvSpPr>
          <p:cNvPr id="8" name="Rounded Rectangle 44">
            <a:extLst>
              <a:ext uri="{FF2B5EF4-FFF2-40B4-BE49-F238E27FC236}">
                <a16:creationId xmlns:a16="http://schemas.microsoft.com/office/drawing/2014/main" id="{FB0155B6-7082-4A4E-AE3D-66CC738C9C76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2257653" y="1419454"/>
            <a:ext cx="666291" cy="2286001"/>
          </a:xfrm>
          <a:prstGeom prst="roundRect">
            <a:avLst>
              <a:gd name="adj" fmla="val 16667"/>
            </a:avLst>
          </a:prstGeom>
          <a:noFill/>
          <a:ln w="444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3484932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Title 1">
            <a:extLst>
              <a:ext uri="{FF2B5EF4-FFF2-40B4-BE49-F238E27FC236}">
                <a16:creationId xmlns:a16="http://schemas.microsoft.com/office/drawing/2014/main" id="{69A6A117-B8D5-504C-8881-42785F5617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0"/>
            <a:ext cx="8610600" cy="908050"/>
          </a:xfrm>
        </p:spPr>
        <p:txBody>
          <a:bodyPr anchor="ctr"/>
          <a:lstStyle/>
          <a:p>
            <a:r>
              <a:rPr lang="en-US" sz="3200" dirty="0">
                <a:ea typeface="Arial"/>
                <a:cs typeface="Arial"/>
                <a:sym typeface="Arial"/>
              </a:rPr>
              <a:t>Implementing a Convolutional Layer </a:t>
            </a:r>
            <a:br>
              <a:rPr lang="en-US" sz="3200" dirty="0">
                <a:ea typeface="Arial"/>
                <a:cs typeface="Arial"/>
                <a:sym typeface="Arial"/>
              </a:rPr>
            </a:br>
            <a:r>
              <a:rPr lang="en-US" sz="3200" dirty="0">
                <a:ea typeface="Arial"/>
                <a:cs typeface="Arial"/>
                <a:sym typeface="Arial"/>
              </a:rPr>
              <a:t>with Matrix Multiplication</a:t>
            </a:r>
            <a:endParaRPr lang="en-US" altLang="en-US" sz="3200" dirty="0">
              <a:ea typeface="ＭＳ Ｐゴシック" panose="020B0600070205080204" pitchFamily="34" charset="-128"/>
            </a:endParaRPr>
          </a:p>
        </p:txBody>
      </p:sp>
      <p:sp>
        <p:nvSpPr>
          <p:cNvPr id="39939" name="Slide Number Placeholder 3">
            <a:extLst>
              <a:ext uri="{FF2B5EF4-FFF2-40B4-BE49-F238E27FC236}">
                <a16:creationId xmlns:a16="http://schemas.microsoft.com/office/drawing/2014/main" id="{324A5A68-3353-DF43-9E72-39BB6AC5514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6EC0FD2D-9D31-B04B-B67C-48BB66B64370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16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461202" y="6195139"/>
            <a:ext cx="151996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Slide credit: </a:t>
            </a:r>
            <a:r>
              <a:rPr lang="en-US" sz="1000" dirty="0" err="1"/>
              <a:t>Hwu</a:t>
            </a:r>
            <a:r>
              <a:rPr lang="en-US" sz="1000" dirty="0"/>
              <a:t> &amp; Kirk</a:t>
            </a:r>
          </a:p>
        </p:txBody>
      </p:sp>
      <p:pic>
        <p:nvPicPr>
          <p:cNvPr id="12" name="Shape 814"/>
          <p:cNvPicPr preferRelativeResize="0">
            <a:picLocks noChangeAspect="1"/>
          </p:cNvPicPr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981498" y="869400"/>
            <a:ext cx="5181005" cy="576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CuadroTexto 5"/>
          <p:cNvSpPr txBox="1"/>
          <p:nvPr/>
        </p:nvSpPr>
        <p:spPr>
          <a:xfrm>
            <a:off x="2919172" y="1203936"/>
            <a:ext cx="175295" cy="18042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5400">
            <a:solidFill>
              <a:schemeClr val="tx2"/>
            </a:solidFill>
          </a:ln>
        </p:spPr>
        <p:txBody>
          <a:bodyPr wrap="none" lIns="36000" tIns="36000" rIns="36000" bIns="36000" rtlCol="0">
            <a:spAutoFit/>
          </a:bodyPr>
          <a:lstStyle/>
          <a:p>
            <a:r>
              <a:rPr lang="en-US" sz="700" dirty="0"/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1630162207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Shape 328"/>
          <p:cNvSpPr txBox="1">
            <a:spLocks noGrp="1"/>
          </p:cNvSpPr>
          <p:nvPr>
            <p:ph type="title"/>
          </p:nvPr>
        </p:nvSpPr>
        <p:spPr>
          <a:xfrm>
            <a:off x="107504" y="44623"/>
            <a:ext cx="8928992" cy="79208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>
              <a:lnSpc>
                <a:spcPct val="111111"/>
              </a:lnSpc>
              <a:buClr>
                <a:schemeClr val="lt1"/>
              </a:buClr>
              <a:buSzPct val="25000"/>
              <a:buFont typeface="Arial"/>
              <a:buNone/>
            </a:pPr>
            <a:r>
              <a:rPr lang="en-US" sz="3600" dirty="0">
                <a:sym typeface="Arial"/>
              </a:rPr>
              <a:t>Power of </a:t>
            </a:r>
            <a:r>
              <a:rPr lang="en-US" sz="3600" b="1" dirty="0">
                <a:sym typeface="Arial"/>
              </a:rPr>
              <a:t>Convolutions</a:t>
            </a:r>
            <a:r>
              <a:rPr lang="en-US" sz="3600" dirty="0">
                <a:sym typeface="Arial"/>
              </a:rPr>
              <a:t> and </a:t>
            </a:r>
            <a:r>
              <a:rPr lang="en-US" sz="3600" b="1" dirty="0">
                <a:sym typeface="Arial"/>
              </a:rPr>
              <a:t>Applied Courses</a:t>
            </a:r>
          </a:p>
        </p:txBody>
      </p:sp>
      <p:sp>
        <p:nvSpPr>
          <p:cNvPr id="329" name="Shape 329"/>
          <p:cNvSpPr txBox="1">
            <a:spLocks noGrp="1"/>
          </p:cNvSpPr>
          <p:nvPr>
            <p:ph type="body" idx="1"/>
          </p:nvPr>
        </p:nvSpPr>
        <p:spPr>
          <a:xfrm>
            <a:off x="228600" y="1066800"/>
            <a:ext cx="8610600" cy="532656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R="0" lvl="0"/>
            <a:r>
              <a:rPr lang="en-US" dirty="0">
                <a:sym typeface="Arial"/>
              </a:rPr>
              <a:t>In 2010, Prof. Andreas </a:t>
            </a:r>
            <a:r>
              <a:rPr lang="en-US" dirty="0" err="1">
                <a:sym typeface="Arial"/>
              </a:rPr>
              <a:t>Moshovos</a:t>
            </a:r>
            <a:r>
              <a:rPr lang="en-US" dirty="0">
                <a:sym typeface="Arial"/>
              </a:rPr>
              <a:t> adopted Professor </a:t>
            </a:r>
            <a:r>
              <a:rPr lang="en-US" dirty="0" err="1">
                <a:sym typeface="Arial"/>
              </a:rPr>
              <a:t>Hwu’s</a:t>
            </a:r>
            <a:r>
              <a:rPr lang="en-US" dirty="0">
                <a:sym typeface="Arial"/>
              </a:rPr>
              <a:t> ECE498AL Programming Massively Parallel Processors Class</a:t>
            </a:r>
          </a:p>
          <a:p>
            <a:pPr marR="0" lvl="0"/>
            <a:endParaRPr lang="en-US" dirty="0">
              <a:sym typeface="Arial"/>
            </a:endParaRPr>
          </a:p>
          <a:p>
            <a:pPr marR="0" lvl="0"/>
            <a:r>
              <a:rPr lang="en-US" dirty="0">
                <a:sym typeface="Arial"/>
              </a:rPr>
              <a:t>Several of Prof. Geoffrey Hinton’s graduate students took the course</a:t>
            </a:r>
          </a:p>
          <a:p>
            <a:pPr marR="0" lvl="0"/>
            <a:endParaRPr lang="en-US" dirty="0">
              <a:sym typeface="Arial"/>
            </a:endParaRPr>
          </a:p>
          <a:p>
            <a:pPr marR="0" lvl="0"/>
            <a:r>
              <a:rPr lang="en-US" dirty="0">
                <a:sym typeface="Arial"/>
              </a:rPr>
              <a:t>These students developed the GPU implementation of the Deep CNN that was trained with 1.2M images to win the ImageNet competition</a:t>
            </a:r>
          </a:p>
        </p:txBody>
      </p:sp>
      <p:sp>
        <p:nvSpPr>
          <p:cNvPr id="6" name="Shape 462"/>
          <p:cNvSpPr txBox="1"/>
          <p:nvPr/>
        </p:nvSpPr>
        <p:spPr>
          <a:xfrm>
            <a:off x="7286599" y="6172200"/>
            <a:ext cx="1552601" cy="23375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1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Slide credit: </a:t>
            </a:r>
            <a:r>
              <a:rPr lang="en-US" sz="1000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Hwu</a:t>
            </a:r>
            <a:r>
              <a:rPr lang="en-US" sz="1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&amp; Kirk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>
                <a:solidFill>
                  <a:srgbClr val="000000"/>
                </a:solidFill>
              </a:rPr>
              <a:pPr/>
              <a:t>17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2588008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Title 1">
            <a:extLst>
              <a:ext uri="{FF2B5EF4-FFF2-40B4-BE49-F238E27FC236}">
                <a16:creationId xmlns:a16="http://schemas.microsoft.com/office/drawing/2014/main" id="{69A6A117-B8D5-504C-8881-42785F5617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0"/>
            <a:ext cx="8610600" cy="908050"/>
          </a:xfrm>
        </p:spPr>
        <p:txBody>
          <a:bodyPr anchor="ctr"/>
          <a:lstStyle/>
          <a:p>
            <a:r>
              <a:rPr lang="en-US" dirty="0">
                <a:ea typeface="Arial"/>
                <a:cs typeface="Arial"/>
                <a:sym typeface="Arial"/>
              </a:rPr>
              <a:t>Example: </a:t>
            </a:r>
            <a:r>
              <a:rPr lang="en-US" dirty="0" err="1">
                <a:ea typeface="Arial"/>
                <a:cs typeface="Arial"/>
                <a:sym typeface="Arial"/>
              </a:rPr>
              <a:t>AlexNet</a:t>
            </a:r>
            <a:r>
              <a:rPr lang="en-US" dirty="0">
                <a:ea typeface="Arial"/>
                <a:cs typeface="Arial"/>
                <a:sym typeface="Arial"/>
              </a:rPr>
              <a:t> (2012)</a:t>
            </a:r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39939" name="Slide Number Placeholder 3">
            <a:extLst>
              <a:ext uri="{FF2B5EF4-FFF2-40B4-BE49-F238E27FC236}">
                <a16:creationId xmlns:a16="http://schemas.microsoft.com/office/drawing/2014/main" id="{324A5A68-3353-DF43-9E72-39BB6AC5514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6EC0FD2D-9D31-B04B-B67C-48BB66B64370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18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8" name="Shape 329"/>
          <p:cNvSpPr txBox="1">
            <a:spLocks/>
          </p:cNvSpPr>
          <p:nvPr/>
        </p:nvSpPr>
        <p:spPr bwMode="auto">
          <a:xfrm>
            <a:off x="228600" y="908051"/>
            <a:ext cx="8610600" cy="5401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5" tIns="45700" rIns="91425" bIns="45700" numCol="1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kern="0" dirty="0" err="1">
                <a:sym typeface="Arial"/>
              </a:rPr>
              <a:t>AlexNet</a:t>
            </a:r>
            <a:r>
              <a:rPr lang="en-US" kern="0" dirty="0">
                <a:sym typeface="Arial"/>
              </a:rPr>
              <a:t> won </a:t>
            </a:r>
            <a:r>
              <a:rPr lang="en-US" kern="0" dirty="0">
                <a:solidFill>
                  <a:srgbClr val="0432FF"/>
                </a:solidFill>
                <a:sym typeface="Arial"/>
              </a:rPr>
              <a:t>ImageNet </a:t>
            </a:r>
            <a:r>
              <a:rPr lang="en-US" kern="0" dirty="0">
                <a:sym typeface="Arial"/>
              </a:rPr>
              <a:t>with more than 10.8% points ahead of the runner up</a:t>
            </a:r>
          </a:p>
          <a:p>
            <a:pPr lvl="1"/>
            <a:r>
              <a:rPr lang="en-US" altLang="en-US" dirty="0" err="1"/>
              <a:t>Krizhevsky</a:t>
            </a:r>
            <a:r>
              <a:rPr lang="en-US" altLang="en-US" dirty="0"/>
              <a:t> et al., “</a:t>
            </a:r>
            <a:r>
              <a:rPr lang="en-US" altLang="ja-JP" dirty="0">
                <a:solidFill>
                  <a:srgbClr val="0000FF"/>
                </a:solidFill>
              </a:rPr>
              <a:t>ImageNet Classification with Deep Convolutional Neural Networks</a:t>
            </a:r>
            <a:r>
              <a:rPr lang="en-US" altLang="en-US" dirty="0"/>
              <a:t>”</a:t>
            </a:r>
            <a:r>
              <a:rPr lang="en-US" altLang="ja-JP" dirty="0"/>
              <a:t>, NIPS 2012.</a:t>
            </a:r>
            <a:endParaRPr lang="en-US" kern="0" dirty="0">
              <a:sym typeface="Arial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0" y="2543493"/>
            <a:ext cx="5486400" cy="3933507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187402909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329"/>
          <p:cNvSpPr txBox="1">
            <a:spLocks/>
          </p:cNvSpPr>
          <p:nvPr/>
        </p:nvSpPr>
        <p:spPr bwMode="auto">
          <a:xfrm>
            <a:off x="228600" y="908051"/>
            <a:ext cx="8610600" cy="5401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5" tIns="45700" rIns="91425" bIns="45700" numCol="1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kern="0" dirty="0">
                <a:sym typeface="Arial"/>
              </a:rPr>
              <a:t>Google improves accuracy by </a:t>
            </a:r>
            <a:r>
              <a:rPr lang="en-US" kern="0" dirty="0">
                <a:solidFill>
                  <a:srgbClr val="0432FF"/>
                </a:solidFill>
                <a:sym typeface="Arial"/>
              </a:rPr>
              <a:t>adding more layers</a:t>
            </a:r>
          </a:p>
          <a:p>
            <a:pPr lvl="1"/>
            <a:r>
              <a:rPr lang="en-US" kern="0" dirty="0">
                <a:sym typeface="Arial"/>
              </a:rPr>
              <a:t>From 8 in </a:t>
            </a:r>
            <a:r>
              <a:rPr lang="en-US" kern="0" dirty="0" err="1">
                <a:sym typeface="Arial"/>
              </a:rPr>
              <a:t>AlexNet</a:t>
            </a:r>
            <a:r>
              <a:rPr lang="en-US" kern="0" dirty="0">
                <a:sym typeface="Arial"/>
              </a:rPr>
              <a:t> to 22 in </a:t>
            </a:r>
            <a:r>
              <a:rPr lang="en-US" kern="0" dirty="0" err="1">
                <a:sym typeface="Arial"/>
              </a:rPr>
              <a:t>GoogLeNet</a:t>
            </a:r>
            <a:endParaRPr lang="en-US" kern="0" dirty="0">
              <a:sym typeface="Arial"/>
            </a:endParaRPr>
          </a:p>
          <a:p>
            <a:pPr lvl="1"/>
            <a:r>
              <a:rPr lang="en-US" altLang="en-US" dirty="0" err="1"/>
              <a:t>Szegedy</a:t>
            </a:r>
            <a:r>
              <a:rPr lang="en-US" altLang="en-US" dirty="0"/>
              <a:t> et al., “</a:t>
            </a:r>
            <a:r>
              <a:rPr lang="en-US" altLang="ja-JP" dirty="0">
                <a:solidFill>
                  <a:srgbClr val="0000FF"/>
                </a:solidFill>
              </a:rPr>
              <a:t>Going Deeper with Convolutions</a:t>
            </a:r>
            <a:r>
              <a:rPr lang="en-US" altLang="en-US" dirty="0"/>
              <a:t>”</a:t>
            </a:r>
            <a:r>
              <a:rPr lang="en-US" altLang="ja-JP" dirty="0"/>
              <a:t>, CVPR 2015.</a:t>
            </a:r>
            <a:endParaRPr lang="en-US" kern="0" dirty="0">
              <a:sym typeface="Arial"/>
            </a:endParaRPr>
          </a:p>
        </p:txBody>
      </p:sp>
      <p:sp>
        <p:nvSpPr>
          <p:cNvPr id="39937" name="Title 1">
            <a:extLst>
              <a:ext uri="{FF2B5EF4-FFF2-40B4-BE49-F238E27FC236}">
                <a16:creationId xmlns:a16="http://schemas.microsoft.com/office/drawing/2014/main" id="{69A6A117-B8D5-504C-8881-42785F5617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0"/>
            <a:ext cx="8610600" cy="908050"/>
          </a:xfrm>
        </p:spPr>
        <p:txBody>
          <a:bodyPr anchor="ctr"/>
          <a:lstStyle/>
          <a:p>
            <a:r>
              <a:rPr lang="en-US" dirty="0">
                <a:ea typeface="Arial"/>
                <a:cs typeface="Arial"/>
                <a:sym typeface="Arial"/>
              </a:rPr>
              <a:t>Example: </a:t>
            </a:r>
            <a:r>
              <a:rPr lang="en-US" dirty="0" err="1">
                <a:ea typeface="Arial"/>
                <a:cs typeface="Arial"/>
                <a:sym typeface="Arial"/>
              </a:rPr>
              <a:t>GoogLeNet</a:t>
            </a:r>
            <a:r>
              <a:rPr lang="en-US" dirty="0">
                <a:ea typeface="Arial"/>
                <a:cs typeface="Arial"/>
                <a:sym typeface="Arial"/>
              </a:rPr>
              <a:t> (2014)</a:t>
            </a:r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39939" name="Slide Number Placeholder 3">
            <a:extLst>
              <a:ext uri="{FF2B5EF4-FFF2-40B4-BE49-F238E27FC236}">
                <a16:creationId xmlns:a16="http://schemas.microsoft.com/office/drawing/2014/main" id="{324A5A68-3353-DF43-9E72-39BB6AC5514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6EC0FD2D-9D31-B04B-B67C-48BB66B64370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19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547" y="2673350"/>
            <a:ext cx="8476907" cy="3194050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997003768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B9F701-6EB1-B249-A5FF-D3EEF63762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839200" cy="1066800"/>
          </a:xfrm>
        </p:spPr>
        <p:txBody>
          <a:bodyPr/>
          <a:lstStyle/>
          <a:p>
            <a:r>
              <a:rPr lang="en-US" sz="3600" dirty="0"/>
              <a:t>Bachelor’s Seminar in Comp Arch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88E0EE-2399-874A-9BF2-F9233CAAA8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Fall 2019</a:t>
            </a:r>
          </a:p>
          <a:p>
            <a:r>
              <a:rPr lang="en-US" dirty="0"/>
              <a:t>2 credit units</a:t>
            </a:r>
          </a:p>
          <a:p>
            <a:endParaRPr lang="en-US" dirty="0"/>
          </a:p>
          <a:p>
            <a:r>
              <a:rPr lang="en-US" b="1" dirty="0"/>
              <a:t>Rigorous seminar on fundamental and cutting-edge topics in computer architecture</a:t>
            </a:r>
            <a:endParaRPr lang="en-US" dirty="0"/>
          </a:p>
          <a:p>
            <a:r>
              <a:rPr lang="en-US" dirty="0"/>
              <a:t>Critical presentation, review, and discussion of seminal works in computer architecture</a:t>
            </a:r>
          </a:p>
          <a:p>
            <a:pPr lvl="1"/>
            <a:r>
              <a:rPr lang="en-US" dirty="0"/>
              <a:t>We will cover many ideas &amp; issues, analyze their tradeoffs, perform </a:t>
            </a:r>
            <a:r>
              <a:rPr lang="en-US" b="1" dirty="0"/>
              <a:t>critical thinking </a:t>
            </a:r>
            <a:r>
              <a:rPr lang="en-US" dirty="0"/>
              <a:t>and brainstorming</a:t>
            </a:r>
          </a:p>
          <a:p>
            <a:pPr lvl="1"/>
            <a:endParaRPr lang="en-US" dirty="0"/>
          </a:p>
          <a:p>
            <a:r>
              <a:rPr lang="en-US" dirty="0"/>
              <a:t>Participation, presentation, synthesis report</a:t>
            </a:r>
          </a:p>
          <a:p>
            <a:r>
              <a:rPr lang="en-US" dirty="0"/>
              <a:t>You can register for the course online</a:t>
            </a:r>
          </a:p>
          <a:p>
            <a:r>
              <a:rPr lang="en-US" sz="2200" dirty="0">
                <a:solidFill>
                  <a:srgbClr val="0000FF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https://safari.ethz.ch/architecture_seminar/fall2018/doku.php</a:t>
            </a:r>
            <a:r>
              <a:rPr lang="en-US" sz="2200" dirty="0">
                <a:solidFill>
                  <a:srgbClr val="0000FF"/>
                </a:solidFill>
              </a:rPr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EBEB2E-4EBD-9D4B-98B6-C69000FD01A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BBEC082-DB60-894D-A65F-EC5CC660E7FA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4472204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329"/>
          <p:cNvSpPr txBox="1">
            <a:spLocks/>
          </p:cNvSpPr>
          <p:nvPr/>
        </p:nvSpPr>
        <p:spPr bwMode="auto">
          <a:xfrm>
            <a:off x="228600" y="908051"/>
            <a:ext cx="8610600" cy="5401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5" tIns="45700" rIns="91425" bIns="45700" numCol="1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altLang="en-US" sz="2000" dirty="0"/>
              <a:t>He et al., “</a:t>
            </a:r>
            <a:r>
              <a:rPr lang="en-US" altLang="ja-JP" sz="2000" dirty="0">
                <a:solidFill>
                  <a:srgbClr val="0000FF"/>
                </a:solidFill>
              </a:rPr>
              <a:t>Deep Residual Learning for Image Recognition</a:t>
            </a:r>
            <a:r>
              <a:rPr lang="en-US" altLang="en-US" sz="2000" dirty="0"/>
              <a:t>”</a:t>
            </a:r>
            <a:r>
              <a:rPr lang="en-US" altLang="ja-JP" sz="2000" dirty="0"/>
              <a:t>, CVPR 2016.</a:t>
            </a:r>
            <a:endParaRPr lang="en-US" sz="2000" kern="0" dirty="0">
              <a:sym typeface="Arial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6600" y="1295400"/>
            <a:ext cx="7490800" cy="2204571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39937" name="Title 1">
            <a:extLst>
              <a:ext uri="{FF2B5EF4-FFF2-40B4-BE49-F238E27FC236}">
                <a16:creationId xmlns:a16="http://schemas.microsoft.com/office/drawing/2014/main" id="{69A6A117-B8D5-504C-8881-42785F5617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0"/>
            <a:ext cx="8610600" cy="908050"/>
          </a:xfrm>
        </p:spPr>
        <p:txBody>
          <a:bodyPr anchor="ctr"/>
          <a:lstStyle/>
          <a:p>
            <a:r>
              <a:rPr lang="en-US" dirty="0">
                <a:ea typeface="Arial"/>
                <a:cs typeface="Arial"/>
                <a:sym typeface="Arial"/>
              </a:rPr>
              <a:t>Example: </a:t>
            </a:r>
            <a:r>
              <a:rPr lang="en-US" dirty="0" err="1">
                <a:ea typeface="Arial"/>
                <a:cs typeface="Arial"/>
                <a:sym typeface="Arial"/>
              </a:rPr>
              <a:t>ResNet</a:t>
            </a:r>
            <a:r>
              <a:rPr lang="en-US" dirty="0">
                <a:ea typeface="Arial"/>
                <a:cs typeface="Arial"/>
                <a:sym typeface="Arial"/>
              </a:rPr>
              <a:t> (2015)</a:t>
            </a:r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39939" name="Slide Number Placeholder 3">
            <a:extLst>
              <a:ext uri="{FF2B5EF4-FFF2-40B4-BE49-F238E27FC236}">
                <a16:creationId xmlns:a16="http://schemas.microsoft.com/office/drawing/2014/main" id="{324A5A68-3353-DF43-9E72-39BB6AC5514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6EC0FD2D-9D31-B04B-B67C-48BB66B64370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20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8901" y="3528910"/>
            <a:ext cx="6066199" cy="3329090"/>
          </a:xfrm>
          <a:prstGeom prst="rect">
            <a:avLst/>
          </a:prstGeom>
        </p:spPr>
      </p:pic>
      <p:cxnSp>
        <p:nvCxnSpPr>
          <p:cNvPr id="7" name="Straight Arrow Connector 6"/>
          <p:cNvCxnSpPr/>
          <p:nvPr/>
        </p:nvCxnSpPr>
        <p:spPr bwMode="auto">
          <a:xfrm flipH="1">
            <a:off x="5334000" y="3962400"/>
            <a:ext cx="381000" cy="533400"/>
          </a:xfrm>
          <a:prstGeom prst="straightConnector1">
            <a:avLst/>
          </a:prstGeom>
          <a:solidFill>
            <a:srgbClr val="C0C0C0"/>
          </a:solidFill>
          <a:ln w="38100" cap="flat" cmpd="sng" algn="ctr">
            <a:solidFill>
              <a:schemeClr val="accent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9" name="TextBox 8"/>
          <p:cNvSpPr txBox="1"/>
          <p:nvPr/>
        </p:nvSpPr>
        <p:spPr>
          <a:xfrm>
            <a:off x="609600" y="5562600"/>
            <a:ext cx="14285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/>
              <a:t>Human: 5.1%</a:t>
            </a:r>
          </a:p>
        </p:txBody>
      </p:sp>
      <p:cxnSp>
        <p:nvCxnSpPr>
          <p:cNvPr id="12" name="Straight Arrow Connector 11"/>
          <p:cNvCxnSpPr>
            <a:stCxn id="9" idx="3"/>
          </p:cNvCxnSpPr>
          <p:nvPr/>
        </p:nvCxnSpPr>
        <p:spPr bwMode="auto">
          <a:xfrm flipV="1">
            <a:off x="2038196" y="5562600"/>
            <a:ext cx="552604" cy="169277"/>
          </a:xfrm>
          <a:prstGeom prst="straightConnector1">
            <a:avLst/>
          </a:prstGeom>
          <a:solidFill>
            <a:srgbClr val="C0C0C0"/>
          </a:solidFill>
          <a:ln w="38100" cap="flat" cmpd="sng" algn="ctr">
            <a:solidFill>
              <a:schemeClr val="accent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5" name="TextBox 14"/>
          <p:cNvSpPr txBox="1"/>
          <p:nvPr/>
        </p:nvSpPr>
        <p:spPr>
          <a:xfrm>
            <a:off x="4495800" y="4004846"/>
            <a:ext cx="108395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/>
              <a:t>First CNN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19533749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Content Placeholder 2">
            <a:extLst>
              <a:ext uri="{FF2B5EF4-FFF2-40B4-BE49-F238E27FC236}">
                <a16:creationId xmlns:a16="http://schemas.microsoft.com/office/drawing/2014/main" id="{D948B0D1-EB99-2D4B-902F-85385F5873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dirty="0">
                <a:solidFill>
                  <a:srgbClr val="0432FF"/>
                </a:solidFill>
                <a:ea typeface="ＭＳ Ｐゴシック" panose="020B0600070205080204" pitchFamily="34" charset="-128"/>
              </a:rPr>
              <a:t>Convolution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Used in filtering, pattern matching, correlation, polynomial evaluation, </a:t>
            </a:r>
            <a:r>
              <a:rPr lang="en-US" altLang="en-US" dirty="0" err="1">
                <a:ea typeface="ＭＳ Ｐゴシック" panose="020B0600070205080204" pitchFamily="34" charset="-128"/>
              </a:rPr>
              <a:t>etc</a:t>
            </a:r>
            <a:r>
              <a:rPr lang="en-US" altLang="en-US" dirty="0">
                <a:ea typeface="ＭＳ Ｐゴシック" panose="020B0600070205080204" pitchFamily="34" charset="-128"/>
              </a:rPr>
              <a:t> …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Many </a:t>
            </a:r>
            <a:r>
              <a:rPr lang="en-US" altLang="en-US" dirty="0">
                <a:solidFill>
                  <a:srgbClr val="0432FF"/>
                </a:solidFill>
                <a:ea typeface="ＭＳ Ｐゴシック" panose="020B0600070205080204" pitchFamily="34" charset="-128"/>
              </a:rPr>
              <a:t>image processing</a:t>
            </a:r>
            <a:r>
              <a:rPr lang="en-US" altLang="en-US" dirty="0">
                <a:ea typeface="ＭＳ Ｐゴシック" panose="020B0600070205080204" pitchFamily="34" charset="-128"/>
              </a:rPr>
              <a:t> tasks</a:t>
            </a:r>
          </a:p>
          <a:p>
            <a:pPr lvl="1"/>
            <a:r>
              <a:rPr lang="en-US" altLang="en-US" dirty="0">
                <a:solidFill>
                  <a:srgbClr val="0432FF"/>
                </a:solidFill>
                <a:ea typeface="ＭＳ Ｐゴシック" panose="020B0600070205080204" pitchFamily="34" charset="-128"/>
              </a:rPr>
              <a:t>Machine learning</a:t>
            </a:r>
            <a:r>
              <a:rPr lang="en-US" altLang="en-US" dirty="0">
                <a:ea typeface="ＭＳ Ｐゴシック" panose="020B0600070205080204" pitchFamily="34" charset="-128"/>
              </a:rPr>
              <a:t>: up to hundreds of </a:t>
            </a:r>
            <a:r>
              <a:rPr lang="en-US" altLang="en-US" dirty="0">
                <a:solidFill>
                  <a:srgbClr val="00B050"/>
                </a:solidFill>
                <a:ea typeface="ＭＳ Ｐゴシック" panose="020B0600070205080204" pitchFamily="34" charset="-128"/>
              </a:rPr>
              <a:t>convolutional layers</a:t>
            </a:r>
            <a:r>
              <a:rPr lang="en-US" altLang="en-US" dirty="0">
                <a:ea typeface="ＭＳ Ｐゴシック" panose="020B0600070205080204" pitchFamily="34" charset="-128"/>
              </a:rPr>
              <a:t> in Convolutional Neural Networks (CNN)</a:t>
            </a: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39939" name="Slide Number Placeholder 3">
            <a:extLst>
              <a:ext uri="{FF2B5EF4-FFF2-40B4-BE49-F238E27FC236}">
                <a16:creationId xmlns:a16="http://schemas.microsoft.com/office/drawing/2014/main" id="{324A5A68-3353-DF43-9E72-39BB6AC5514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6EC0FD2D-9D31-B04B-B67C-48BB66B64370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21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109572" name="Picture 4">
            <a:extLst>
              <a:ext uri="{FF2B5EF4-FFF2-40B4-BE49-F238E27FC236}">
                <a16:creationId xmlns:a16="http://schemas.microsoft.com/office/drawing/2014/main" id="{1582BDD8-1C2C-3B46-8553-B4591EEBD1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150" y="3657600"/>
            <a:ext cx="7410450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3B20C62C-4F87-F849-A775-382CD2B4D011}"/>
              </a:ext>
            </a:extLst>
          </p:cNvPr>
          <p:cNvSpPr txBox="1">
            <a:spLocks/>
          </p:cNvSpPr>
          <p:nvPr/>
        </p:nvSpPr>
        <p:spPr bwMode="auto">
          <a:xfrm>
            <a:off x="228600" y="152400"/>
            <a:ext cx="89154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  <a:ea typeface="ＭＳ Ｐゴシック" charset="0"/>
                <a:cs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  <a:ea typeface="ＭＳ Ｐゴシック" charset="0"/>
                <a:cs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  <a:ea typeface="ＭＳ Ｐゴシック" charset="0"/>
                <a:cs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  <a:ea typeface="ＭＳ Ｐゴシック" charset="0"/>
                <a:cs typeface="ＭＳ Ｐゴシック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9pPr>
          </a:lstStyle>
          <a:p>
            <a:r>
              <a:rPr lang="en-US" altLang="en-US" sz="3600" kern="0" dirty="0">
                <a:ea typeface="ＭＳ Ｐゴシック" panose="020B0600070205080204" pitchFamily="34" charset="-128"/>
              </a:rPr>
              <a:t>Systolic Computation Example: Convolution (I)</a:t>
            </a:r>
          </a:p>
        </p:txBody>
      </p:sp>
    </p:spTree>
    <p:extLst>
      <p:ext uri="{BB962C8B-B14F-4D97-AF65-F5344CB8AC3E}">
        <p14:creationId xmlns:p14="http://schemas.microsoft.com/office/powerpoint/2010/main" val="55508418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Title 1">
            <a:extLst>
              <a:ext uri="{FF2B5EF4-FFF2-40B4-BE49-F238E27FC236}">
                <a16:creationId xmlns:a16="http://schemas.microsoft.com/office/drawing/2014/main" id="{612A2435-730A-2045-AB32-1F1F6A7BF6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 sz="3600" dirty="0">
                <a:ea typeface="ＭＳ Ｐゴシック" panose="020B0600070205080204" pitchFamily="34" charset="-128"/>
              </a:rPr>
              <a:t>Systolic Computation Example: Convolution (II)</a:t>
            </a:r>
          </a:p>
        </p:txBody>
      </p:sp>
      <p:sp>
        <p:nvSpPr>
          <p:cNvPr id="40962" name="Content Placeholder 2">
            <a:extLst>
              <a:ext uri="{FF2B5EF4-FFF2-40B4-BE49-F238E27FC236}">
                <a16:creationId xmlns:a16="http://schemas.microsoft.com/office/drawing/2014/main" id="{BB834017-4C4F-2B4A-B136-66963B926F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3200400" cy="5194300"/>
          </a:xfrm>
        </p:spPr>
        <p:txBody>
          <a:bodyPr/>
          <a:lstStyle/>
          <a:p>
            <a:r>
              <a:rPr lang="en-US" altLang="en-US" sz="3200">
                <a:ea typeface="ＭＳ Ｐゴシック" panose="020B0600070205080204" pitchFamily="34" charset="-128"/>
              </a:rPr>
              <a:t>y1 = w1x1 + w2x2 + w3x3</a:t>
            </a:r>
          </a:p>
          <a:p>
            <a:endParaRPr lang="en-US" altLang="en-US" sz="3200">
              <a:ea typeface="ＭＳ Ｐゴシック" panose="020B0600070205080204" pitchFamily="34" charset="-128"/>
            </a:endParaRPr>
          </a:p>
          <a:p>
            <a:r>
              <a:rPr lang="en-US" altLang="en-US" sz="3200">
                <a:ea typeface="ＭＳ Ｐゴシック" panose="020B0600070205080204" pitchFamily="34" charset="-128"/>
              </a:rPr>
              <a:t>y2 = w1x2 + w2x3 + w3x4</a:t>
            </a:r>
          </a:p>
          <a:p>
            <a:endParaRPr lang="en-US" altLang="en-US" sz="3200">
              <a:ea typeface="ＭＳ Ｐゴシック" panose="020B0600070205080204" pitchFamily="34" charset="-128"/>
            </a:endParaRPr>
          </a:p>
          <a:p>
            <a:r>
              <a:rPr lang="en-US" altLang="en-US" sz="3200">
                <a:ea typeface="ＭＳ Ｐゴシック" panose="020B0600070205080204" pitchFamily="34" charset="-128"/>
              </a:rPr>
              <a:t>y3 = w1x3 + w2x4 + w3x5</a:t>
            </a:r>
          </a:p>
        </p:txBody>
      </p:sp>
      <p:sp>
        <p:nvSpPr>
          <p:cNvPr id="40963" name="Slide Number Placeholder 3">
            <a:extLst>
              <a:ext uri="{FF2B5EF4-FFF2-40B4-BE49-F238E27FC236}">
                <a16:creationId xmlns:a16="http://schemas.microsoft.com/office/drawing/2014/main" id="{BA43A0FF-2AF3-734A-875E-8E3C10C2A12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577E3AF4-3ABE-7146-9218-877566A9B0E5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22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40964" name="Picture 4">
            <a:extLst>
              <a:ext uri="{FF2B5EF4-FFF2-40B4-BE49-F238E27FC236}">
                <a16:creationId xmlns:a16="http://schemas.microsoft.com/office/drawing/2014/main" id="{0D62E47C-3515-9146-910C-918E284CC4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1066800"/>
            <a:ext cx="5867400" cy="4935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Title 1">
            <a:extLst>
              <a:ext uri="{FF2B5EF4-FFF2-40B4-BE49-F238E27FC236}">
                <a16:creationId xmlns:a16="http://schemas.microsoft.com/office/drawing/2014/main" id="{9C52F1B3-89F2-5E4C-BE9A-48895CBB79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9144000" cy="1066800"/>
          </a:xfrm>
        </p:spPr>
        <p:txBody>
          <a:bodyPr/>
          <a:lstStyle/>
          <a:p>
            <a:r>
              <a:rPr lang="en-US" altLang="en-US" sz="3600" dirty="0">
                <a:ea typeface="ＭＳ Ｐゴシック" panose="020B0600070205080204" pitchFamily="34" charset="-128"/>
              </a:rPr>
              <a:t>Systolic Computation Example: Convolution (III)</a:t>
            </a:r>
          </a:p>
        </p:txBody>
      </p:sp>
      <p:sp>
        <p:nvSpPr>
          <p:cNvPr id="41986" name="Content Placeholder 2">
            <a:extLst>
              <a:ext uri="{FF2B5EF4-FFF2-40B4-BE49-F238E27FC236}">
                <a16:creationId xmlns:a16="http://schemas.microsoft.com/office/drawing/2014/main" id="{389E5782-EF1F-C443-A225-6CC904DC5D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Worthwhile to implement adder and multiplier separately  to allow overlapping of add/</a:t>
            </a:r>
            <a:r>
              <a:rPr lang="en-US" altLang="en-US" dirty="0" err="1">
                <a:ea typeface="ＭＳ Ｐゴシック" panose="020B0600070205080204" pitchFamily="34" charset="-128"/>
              </a:rPr>
              <a:t>mul</a:t>
            </a:r>
            <a:r>
              <a:rPr lang="en-US" altLang="en-US" dirty="0">
                <a:ea typeface="ＭＳ Ｐゴシック" panose="020B0600070205080204" pitchFamily="34" charset="-128"/>
              </a:rPr>
              <a:t> executions</a:t>
            </a:r>
          </a:p>
        </p:txBody>
      </p:sp>
      <p:sp>
        <p:nvSpPr>
          <p:cNvPr id="41987" name="Slide Number Placeholder 3">
            <a:extLst>
              <a:ext uri="{FF2B5EF4-FFF2-40B4-BE49-F238E27FC236}">
                <a16:creationId xmlns:a16="http://schemas.microsoft.com/office/drawing/2014/main" id="{A76FA204-F839-4749-8CD8-A2907BABD42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7A1FF05B-3038-7043-B3F4-2AE5F1502145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23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41988" name="Picture 4">
            <a:extLst>
              <a:ext uri="{FF2B5EF4-FFF2-40B4-BE49-F238E27FC236}">
                <a16:creationId xmlns:a16="http://schemas.microsoft.com/office/drawing/2014/main" id="{DD83E8C6-9A5A-9B4D-BC18-DC6C5FA776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" y="1143000"/>
            <a:ext cx="8610600" cy="394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Title 1">
            <a:extLst>
              <a:ext uri="{FF2B5EF4-FFF2-40B4-BE49-F238E27FC236}">
                <a16:creationId xmlns:a16="http://schemas.microsoft.com/office/drawing/2014/main" id="{A1E6A0A9-15AA-0E46-A77A-D28511109A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152400"/>
            <a:ext cx="9144000" cy="1066800"/>
          </a:xfrm>
        </p:spPr>
        <p:txBody>
          <a:bodyPr/>
          <a:lstStyle/>
          <a:p>
            <a:r>
              <a:rPr lang="en-US" altLang="en-US" sz="3600" dirty="0">
                <a:solidFill>
                  <a:srgbClr val="006633"/>
                </a:solidFill>
                <a:ea typeface="ＭＳ Ｐゴシック" panose="020B0600070205080204" pitchFamily="34" charset="-128"/>
              </a:rPr>
              <a:t>Systolic Computation Example: Convolution (IV)</a:t>
            </a:r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BD9BC6-0608-AE4E-99F7-07F6B71DA2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One needs to </a:t>
            </a:r>
            <a:r>
              <a:rPr lang="en-US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carefully orchestrate </a:t>
            </a:r>
            <a:r>
              <a:rPr lang="en-US" altLang="en-US" dirty="0">
                <a:ea typeface="ＭＳ Ｐゴシック" panose="020B0600070205080204" pitchFamily="34" charset="-128"/>
              </a:rPr>
              <a:t>when </a:t>
            </a:r>
            <a:r>
              <a:rPr lang="en-US" altLang="en-US" dirty="0">
                <a:solidFill>
                  <a:srgbClr val="0432FF"/>
                </a:solidFill>
                <a:ea typeface="ＭＳ Ｐゴシック" panose="020B0600070205080204" pitchFamily="34" charset="-128"/>
              </a:rPr>
              <a:t>data elements are input to the array</a:t>
            </a:r>
          </a:p>
          <a:p>
            <a:r>
              <a:rPr lang="en-US" altLang="en-US" dirty="0">
                <a:ea typeface="ＭＳ Ｐゴシック" panose="020B0600070205080204" pitchFamily="34" charset="-128"/>
              </a:rPr>
              <a:t>And when </a:t>
            </a:r>
            <a:r>
              <a:rPr lang="en-US" altLang="en-US" dirty="0">
                <a:solidFill>
                  <a:srgbClr val="0432FF"/>
                </a:solidFill>
                <a:ea typeface="ＭＳ Ｐゴシック" panose="020B0600070205080204" pitchFamily="34" charset="-128"/>
              </a:rPr>
              <a:t>output is buffered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This gets more involved when 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Array dimensionality increases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PEs are less predictable in terms of latency</a:t>
            </a: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43011" name="Slide Number Placeholder 3">
            <a:extLst>
              <a:ext uri="{FF2B5EF4-FFF2-40B4-BE49-F238E27FC236}">
                <a16:creationId xmlns:a16="http://schemas.microsoft.com/office/drawing/2014/main" id="{03709B69-1452-0940-B8C8-E6E42F720C2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9BAFD5D2-71CB-EB44-BA56-6392B9AD4F92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24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43BA4D-9C10-F149-8115-BF47BAC7A3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Two-Dimensional Systolic Arrays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38EA02-2087-3745-B978-74EE742FD5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5FB87E-5AD1-1B44-A9E6-74D373CCF50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9DD7B3E-F146-D549-8F86-317FE8F8EAF3}" type="slidenum">
              <a:rPr lang="en-US" altLang="en-US" smtClean="0"/>
              <a:pPr/>
              <a:t>25</a:t>
            </a:fld>
            <a:endParaRPr lang="en-US" alt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AF92C4B-D597-A04F-B02B-E850FB8BFA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990600"/>
            <a:ext cx="6654800" cy="2667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CB0FD09-0D92-E446-A2E1-580956D22F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5200" y="3600487"/>
            <a:ext cx="4668838" cy="3105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8491872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ED72BE-9E30-8E41-800E-7FBA973C82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Combinations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BD7D3F6-A03C-0F45-B8B9-D9C5DD63B10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9DD7B3E-F146-D549-8F86-317FE8F8EAF3}" type="slidenum">
              <a:rPr lang="en-US" altLang="en-US" smtClean="0"/>
              <a:pPr/>
              <a:t>26</a:t>
            </a:fld>
            <a:endParaRPr lang="en-US" alt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2F78C0E-BDD3-0A44-8F69-1B502D203C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4800" y="0"/>
            <a:ext cx="4793481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A720A0D-5D87-2149-B12B-A043F997D5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599" y="996950"/>
            <a:ext cx="3817119" cy="5194300"/>
          </a:xfrm>
        </p:spPr>
        <p:txBody>
          <a:bodyPr/>
          <a:lstStyle/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Systolic arrays can be chained together to form powerful systems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This systolic array is capable of producing on-the-fly least-squares fit to all the data that has arrived up to any given moment</a:t>
            </a:r>
          </a:p>
        </p:txBody>
      </p:sp>
    </p:spTree>
    <p:extLst>
      <p:ext uri="{BB962C8B-B14F-4D97-AF65-F5344CB8AC3E}">
        <p14:creationId xmlns:p14="http://schemas.microsoft.com/office/powerpoint/2010/main" val="1578954236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Title 1">
            <a:extLst>
              <a:ext uri="{FF2B5EF4-FFF2-40B4-BE49-F238E27FC236}">
                <a16:creationId xmlns:a16="http://schemas.microsoft.com/office/drawing/2014/main" id="{9F71E8F0-0857-794A-9A68-B391AC63F8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Systolic Arrays: Pros and Cons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4A3CE5-5EB9-9C47-AF15-1D5DBA6B0F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915400" cy="5194300"/>
          </a:xfrm>
        </p:spPr>
        <p:txBody>
          <a:bodyPr/>
          <a:lstStyle/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rgbClr val="0000FF"/>
                </a:solidFill>
              </a:rPr>
              <a:t>Advantages: </a:t>
            </a:r>
          </a:p>
          <a:p>
            <a:pPr lvl="1">
              <a:buFont typeface="Wingdings" charset="0"/>
              <a:buChar char="q"/>
              <a:defRPr/>
            </a:pPr>
            <a:r>
              <a:rPr lang="en-US" dirty="0"/>
              <a:t>Principled: Efficiently makes use of limited memory bandwidth, balances computation to I/O bandwidth availability</a:t>
            </a:r>
          </a:p>
          <a:p>
            <a:pPr lvl="1">
              <a:buFont typeface="Wingdings" charset="0"/>
              <a:buChar char="q"/>
              <a:defRPr/>
            </a:pPr>
            <a:r>
              <a:rPr lang="en-US" dirty="0"/>
              <a:t>Specialized (computation needs to fit PE organization/functions) </a:t>
            </a:r>
          </a:p>
          <a:p>
            <a:pPr marL="344487" lvl="1" indent="0">
              <a:buFont typeface="Wingdings" charset="0"/>
              <a:buNone/>
              <a:defRPr/>
            </a:pPr>
            <a:r>
              <a:rPr lang="en-US" dirty="0">
                <a:sym typeface="Wingdings"/>
              </a:rPr>
              <a:t>	 improved efficiency, simple design, high concurrency/	performance</a:t>
            </a:r>
          </a:p>
          <a:p>
            <a:pPr marL="344487" lvl="1" indent="0">
              <a:buFont typeface="Wingdings" charset="0"/>
              <a:buNone/>
              <a:defRPr/>
            </a:pPr>
            <a:r>
              <a:rPr lang="en-US" dirty="0">
                <a:sym typeface="Wingdings"/>
              </a:rPr>
              <a:t>	 good to do more with less memory bandwidth requirement</a:t>
            </a:r>
            <a:endParaRPr lang="en-US" dirty="0"/>
          </a:p>
          <a:p>
            <a:pPr>
              <a:buFont typeface="Wingdings" charset="0"/>
              <a:buChar char="n"/>
              <a:defRPr/>
            </a:pPr>
            <a:endParaRPr lang="en-US" dirty="0">
              <a:solidFill>
                <a:srgbClr val="0000FF"/>
              </a:solidFill>
            </a:endParaRP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rgbClr val="0000FF"/>
                </a:solidFill>
              </a:rPr>
              <a:t>Downside: </a:t>
            </a:r>
          </a:p>
          <a:p>
            <a:pPr lvl="1">
              <a:buFont typeface="Wingdings" charset="0"/>
              <a:buChar char="q"/>
              <a:defRPr/>
            </a:pPr>
            <a:r>
              <a:rPr lang="en-US" dirty="0"/>
              <a:t>Specialized</a:t>
            </a:r>
          </a:p>
          <a:p>
            <a:pPr marL="344487" lvl="1" indent="0">
              <a:buFont typeface="Wingdings" charset="0"/>
              <a:buNone/>
              <a:defRPr/>
            </a:pPr>
            <a:r>
              <a:rPr lang="en-US" dirty="0">
                <a:sym typeface="Wingdings"/>
              </a:rPr>
              <a:t>	 </a:t>
            </a:r>
            <a:r>
              <a:rPr lang="en-US" dirty="0">
                <a:solidFill>
                  <a:srgbClr val="FF0000"/>
                </a:solidFill>
                <a:sym typeface="Wingdings"/>
              </a:rPr>
              <a:t>not generally applicable </a:t>
            </a:r>
            <a:r>
              <a:rPr lang="en-US" dirty="0">
                <a:sym typeface="Wingdings"/>
              </a:rPr>
              <a:t>because computation needs to fit 	the PE functions/organization</a:t>
            </a:r>
            <a:endParaRPr lang="en-US" dirty="0"/>
          </a:p>
          <a:p>
            <a:pPr>
              <a:buFont typeface="Wingdings" charset="0"/>
              <a:buChar char="n"/>
              <a:defRPr/>
            </a:pPr>
            <a:endParaRPr lang="en-US" dirty="0"/>
          </a:p>
        </p:txBody>
      </p:sp>
      <p:sp>
        <p:nvSpPr>
          <p:cNvPr id="44035" name="Slide Number Placeholder 3">
            <a:extLst>
              <a:ext uri="{FF2B5EF4-FFF2-40B4-BE49-F238E27FC236}">
                <a16:creationId xmlns:a16="http://schemas.microsoft.com/office/drawing/2014/main" id="{9F64366E-772C-0C46-BC35-90B4D11956A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4F7D203A-0D51-AF43-B3FC-545E3E67B740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27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497" name="Content Placeholder 2">
            <a:extLst>
              <a:ext uri="{FF2B5EF4-FFF2-40B4-BE49-F238E27FC236}">
                <a16:creationId xmlns:a16="http://schemas.microsoft.com/office/drawing/2014/main" id="{6595C0E4-1952-CE4A-AD0E-DBF7C0C7D5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Each PE in a systolic array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Can store multiple “weights”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Weights can be selected on the fly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Eases implementation of, e.g., adaptive filtering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Taken further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Each PE can have its own data and instruction memory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Data memory </a:t>
            </a:r>
            <a:r>
              <a:rPr lang="en-US" altLang="en-US">
                <a:ea typeface="ＭＳ Ｐゴシック" panose="020B0600070205080204" pitchFamily="34" charset="-128"/>
                <a:sym typeface="Wingdings" pitchFamily="2" charset="2"/>
              </a:rPr>
              <a:t> to store partial/temporary results, constants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  <a:sym typeface="Wingdings" pitchFamily="2" charset="2"/>
              </a:rPr>
              <a:t>Leads to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  <a:sym typeface="Wingdings" pitchFamily="2" charset="2"/>
              </a:rPr>
              <a:t>stream processing, pipeline parallelism</a:t>
            </a:r>
          </a:p>
          <a:p>
            <a:pPr lvl="2"/>
            <a:r>
              <a:rPr lang="en-US" altLang="en-US">
                <a:ea typeface="ＭＳ Ｐゴシック" panose="020B0600070205080204" pitchFamily="34" charset="-128"/>
                <a:sym typeface="Wingdings" pitchFamily="2" charset="2"/>
              </a:rPr>
              <a:t>More generally,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  <a:sym typeface="Wingdings" pitchFamily="2" charset="2"/>
              </a:rPr>
              <a:t>staged execution</a:t>
            </a:r>
            <a:endParaRPr lang="en-US" altLang="en-US">
              <a:solidFill>
                <a:srgbClr val="0000FF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45058" name="Slide Number Placeholder 3">
            <a:extLst>
              <a:ext uri="{FF2B5EF4-FFF2-40B4-BE49-F238E27FC236}">
                <a16:creationId xmlns:a16="http://schemas.microsoft.com/office/drawing/2014/main" id="{6114CCC3-9571-DC48-AFA6-C71148BC10E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C88E00E4-B4BD-2F4F-B19F-1D443B0C4551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28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45059" name="Title 1">
            <a:extLst>
              <a:ext uri="{FF2B5EF4-FFF2-40B4-BE49-F238E27FC236}">
                <a16:creationId xmlns:a16="http://schemas.microsoft.com/office/drawing/2014/main" id="{BCAC65A2-95EF-5848-9020-369BFB874F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More Programmability in Systolic Arrays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4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49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49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49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49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Title 1">
            <a:extLst>
              <a:ext uri="{FF2B5EF4-FFF2-40B4-BE49-F238E27FC236}">
                <a16:creationId xmlns:a16="http://schemas.microsoft.com/office/drawing/2014/main" id="{D53146E5-92F5-1F4B-B638-8D14686A3E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Pipeline-Parallel (Pipelined) Programs</a:t>
            </a:r>
          </a:p>
        </p:txBody>
      </p:sp>
      <p:sp>
        <p:nvSpPr>
          <p:cNvPr id="46082" name="Content Placeholder 2">
            <a:extLst>
              <a:ext uri="{FF2B5EF4-FFF2-40B4-BE49-F238E27FC236}">
                <a16:creationId xmlns:a16="http://schemas.microsoft.com/office/drawing/2014/main" id="{F01667E3-E087-064B-B4F9-C5FD30640E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46083" name="Slide Number Placeholder 3">
            <a:extLst>
              <a:ext uri="{FF2B5EF4-FFF2-40B4-BE49-F238E27FC236}">
                <a16:creationId xmlns:a16="http://schemas.microsoft.com/office/drawing/2014/main" id="{94BEFA1B-3FD9-D541-BB34-0AB8F3ABC15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5A8D649E-DB2F-374F-B7C3-D9BB335F89D5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29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46084" name="Picture 4">
            <a:extLst>
              <a:ext uri="{FF2B5EF4-FFF2-40B4-BE49-F238E27FC236}">
                <a16:creationId xmlns:a16="http://schemas.microsoft.com/office/drawing/2014/main" id="{C3C064E4-42EE-F941-A04A-F6825F809A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" y="1143000"/>
            <a:ext cx="9010650" cy="4973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Title 1">
            <a:extLst>
              <a:ext uri="{FF2B5EF4-FFF2-40B4-BE49-F238E27FC236}">
                <a16:creationId xmlns:a16="http://schemas.microsoft.com/office/drawing/2014/main" id="{95C0CC3D-591B-1342-826E-8D18C551FF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Announcement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A75CE5-A2A5-7F49-A628-B81AF72275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838200"/>
            <a:ext cx="8915400" cy="51943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If you are interested in </a:t>
            </a: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learning more </a:t>
            </a:r>
            <a:r>
              <a:rPr lang="en-US" altLang="en-US" dirty="0">
                <a:ea typeface="ＭＳ Ｐゴシック" panose="020B0600070205080204" pitchFamily="34" charset="-128"/>
              </a:rPr>
              <a:t>and </a:t>
            </a: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doing research </a:t>
            </a:r>
            <a:r>
              <a:rPr lang="en-US" altLang="en-US" dirty="0">
                <a:ea typeface="ＭＳ Ｐゴシック" panose="020B0600070205080204" pitchFamily="34" charset="-128"/>
              </a:rPr>
              <a:t>in Computer Architecture, three suggestions:</a:t>
            </a:r>
          </a:p>
          <a:p>
            <a:pPr lvl="1"/>
            <a:r>
              <a:rPr lang="en-US" altLang="en-US" dirty="0">
                <a:solidFill>
                  <a:srgbClr val="00B050"/>
                </a:solidFill>
                <a:ea typeface="ＭＳ Ｐゴシック" panose="020B0600070205080204" pitchFamily="34" charset="-128"/>
              </a:rPr>
              <a:t>Email me</a:t>
            </a:r>
            <a:r>
              <a:rPr lang="en-US" altLang="en-US" dirty="0">
                <a:ea typeface="ＭＳ Ｐゴシック" panose="020B0600070205080204" pitchFamily="34" charset="-128"/>
              </a:rPr>
              <a:t> with your interest (CC: Juan)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Take </a:t>
            </a:r>
            <a:r>
              <a:rPr lang="en-US" altLang="en-US" dirty="0">
                <a:solidFill>
                  <a:srgbClr val="00B050"/>
                </a:solidFill>
                <a:ea typeface="ＭＳ Ｐゴシック" panose="020B0600070205080204" pitchFamily="34" charset="-128"/>
              </a:rPr>
              <a:t>the seminar course and the “Computer Architecture” course</a:t>
            </a:r>
          </a:p>
          <a:p>
            <a:pPr lvl="1"/>
            <a:r>
              <a:rPr lang="en-US" altLang="en-US" dirty="0">
                <a:solidFill>
                  <a:srgbClr val="00B050"/>
                </a:solidFill>
                <a:ea typeface="ＭＳ Ｐゴシック" panose="020B0600070205080204" pitchFamily="34" charset="-128"/>
              </a:rPr>
              <a:t>Do readings </a:t>
            </a:r>
            <a:r>
              <a:rPr lang="en-US" altLang="en-US" dirty="0">
                <a:ea typeface="ＭＳ Ｐゴシック" panose="020B0600070205080204" pitchFamily="34" charset="-128"/>
              </a:rPr>
              <a:t>and assignments on your own</a:t>
            </a: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There are </a:t>
            </a: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many exciting projects and research positions </a:t>
            </a:r>
            <a:r>
              <a:rPr lang="en-US" altLang="en-US" dirty="0">
                <a:ea typeface="ＭＳ Ｐゴシック" panose="020B0600070205080204" pitchFamily="34" charset="-128"/>
              </a:rPr>
              <a:t>available, spanning: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Memory systems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Hardware security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GPUs, FPGAs, heterogeneous systems, </a:t>
            </a:r>
            <a:r>
              <a:rPr lang="is-IS" altLang="en-US" dirty="0">
                <a:ea typeface="ＭＳ Ｐゴシック" panose="020B0600070205080204" pitchFamily="34" charset="-128"/>
              </a:rPr>
              <a:t>…</a:t>
            </a:r>
            <a:endParaRPr lang="en-US" altLang="en-US" dirty="0">
              <a:ea typeface="ＭＳ Ｐゴシック" panose="020B0600070205080204" pitchFamily="34" charset="-128"/>
            </a:endParaRP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New execution paradigms (e.g., in-memory computing)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Security-architecture-reliability-energy-performance interactions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Architectures for medical/health/genomics</a:t>
            </a:r>
          </a:p>
        </p:txBody>
      </p:sp>
      <p:sp>
        <p:nvSpPr>
          <p:cNvPr id="86019" name="Slide Number Placeholder 3">
            <a:extLst>
              <a:ext uri="{FF2B5EF4-FFF2-40B4-BE49-F238E27FC236}">
                <a16:creationId xmlns:a16="http://schemas.microsoft.com/office/drawing/2014/main" id="{EB4E0C34-D4D1-E84D-9A02-603D13F2A4C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B4BA167-49DC-E246-815C-49F75FD82F5F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34198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Title 1">
            <a:extLst>
              <a:ext uri="{FF2B5EF4-FFF2-40B4-BE49-F238E27FC236}">
                <a16:creationId xmlns:a16="http://schemas.microsoft.com/office/drawing/2014/main" id="{0D28AB7B-E349-9843-BB29-6AC11E918B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Stages of Pipelined Programs</a:t>
            </a:r>
          </a:p>
        </p:txBody>
      </p:sp>
      <p:sp>
        <p:nvSpPr>
          <p:cNvPr id="19459" name="Content Placeholder 2">
            <a:extLst>
              <a:ext uri="{FF2B5EF4-FFF2-40B4-BE49-F238E27FC236}">
                <a16:creationId xmlns:a16="http://schemas.microsoft.com/office/drawing/2014/main" id="{8D86092F-4853-2245-985F-85E09BF26C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sz="2000" dirty="0">
                <a:ea typeface="ＭＳ Ｐゴシック" panose="020B0600070205080204" pitchFamily="34" charset="-128"/>
              </a:rPr>
              <a:t>Loop iterations are divided into </a:t>
            </a:r>
            <a:r>
              <a:rPr lang="en-US" altLang="en-US" sz="2000" dirty="0">
                <a:solidFill>
                  <a:srgbClr val="0432FF"/>
                </a:solidFill>
                <a:ea typeface="ＭＳ Ｐゴシック" panose="020B0600070205080204" pitchFamily="34" charset="-128"/>
              </a:rPr>
              <a:t>code segments called </a:t>
            </a:r>
            <a:r>
              <a:rPr lang="en-US" altLang="en-US" sz="2000" b="1" dirty="0">
                <a:solidFill>
                  <a:srgbClr val="0432FF"/>
                </a:solidFill>
                <a:ea typeface="ＭＳ Ｐゴシック" panose="020B0600070205080204" pitchFamily="34" charset="-128"/>
              </a:rPr>
              <a:t>stages</a:t>
            </a:r>
          </a:p>
          <a:p>
            <a:r>
              <a:rPr lang="en-US" altLang="en-US" sz="2000" dirty="0">
                <a:ea typeface="ＭＳ Ｐゴシック" panose="020B0600070205080204" pitchFamily="34" charset="-128"/>
              </a:rPr>
              <a:t>Threads execute stages on different cores</a:t>
            </a:r>
          </a:p>
          <a:p>
            <a:pPr lvl="1"/>
            <a:endParaRPr lang="en-US" altLang="en-US" sz="1800" dirty="0">
              <a:ea typeface="ＭＳ Ｐゴシック" panose="020B0600070205080204" pitchFamily="34" charset="-128"/>
            </a:endParaRPr>
          </a:p>
        </p:txBody>
      </p:sp>
      <p:sp>
        <p:nvSpPr>
          <p:cNvPr id="47107" name="Slide Number Placeholder 3">
            <a:extLst>
              <a:ext uri="{FF2B5EF4-FFF2-40B4-BE49-F238E27FC236}">
                <a16:creationId xmlns:a16="http://schemas.microsoft.com/office/drawing/2014/main" id="{DA653891-A3AC-3A45-837F-AD758731154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D0F9F67F-FC99-A64F-A2F6-C794AE482B20}" type="slidenum">
              <a:rPr lang="en-US" altLang="en-US" sz="1600">
                <a:latin typeface="Garamond" panose="02020404030301010803" pitchFamily="18" charset="0"/>
              </a:rPr>
              <a:pPr eaLnBrk="1" hangingPunct="1"/>
              <a:t>30</a:t>
            </a:fld>
            <a:endParaRPr lang="en-US" altLang="en-US" sz="1600">
              <a:latin typeface="Garamond" panose="02020404030301010803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C99126D-5BE6-5D40-B9D7-285EBCC946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3838" y="2967038"/>
            <a:ext cx="2795587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loop {</a:t>
            </a:r>
          </a:p>
          <a:p>
            <a:pPr eaLnBrk="1" hangingPunct="1"/>
            <a:r>
              <a:rPr lang="en-US" altLang="en-US" sz="1800"/>
              <a:t>   Compute1</a:t>
            </a:r>
          </a:p>
          <a:p>
            <a:pPr eaLnBrk="1" hangingPunct="1"/>
            <a:endParaRPr lang="en-US" altLang="en-US" sz="1800"/>
          </a:p>
          <a:p>
            <a:pPr eaLnBrk="1" hangingPunct="1"/>
            <a:r>
              <a:rPr lang="en-US" altLang="en-US" sz="1800"/>
              <a:t>   Compute2</a:t>
            </a:r>
          </a:p>
          <a:p>
            <a:pPr eaLnBrk="1" hangingPunct="1"/>
            <a:endParaRPr lang="en-US" altLang="en-US" sz="1800"/>
          </a:p>
          <a:p>
            <a:pPr eaLnBrk="1" hangingPunct="1"/>
            <a:r>
              <a:rPr lang="en-US" altLang="en-US" sz="1800"/>
              <a:t>   Compute3</a:t>
            </a:r>
          </a:p>
          <a:p>
            <a:pPr eaLnBrk="1" hangingPunct="1"/>
            <a:r>
              <a:rPr lang="en-US" altLang="en-US" sz="1800"/>
              <a:t>}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E32B51E-7FE4-2D41-A3FA-91E4029AE7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2588" y="3284538"/>
            <a:ext cx="1244600" cy="255587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EA9757D-3EE1-604F-A246-9F56B62DA2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1325" y="3227388"/>
            <a:ext cx="4572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 b="1"/>
              <a:t>A</a:t>
            </a:r>
            <a:endParaRPr lang="en-US" altLang="en-US" sz="1800" b="1" baseline="-250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73C8336-4069-C249-8084-1D123B8AED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5763" y="3817938"/>
            <a:ext cx="1244600" cy="255587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04AC26B-D661-204A-8B9A-178863F2D1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6088" y="3776663"/>
            <a:ext cx="4572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 b="1"/>
              <a:t>B</a:t>
            </a:r>
            <a:endParaRPr lang="en-US" altLang="en-US" sz="1800" b="1" baseline="-250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C07FBB8-B77E-3C4C-8478-2199E7CC14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0525" y="4392613"/>
            <a:ext cx="1243013" cy="255587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323E3E7-4CE5-3D46-9F5C-F5E1EEAD7C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9263" y="4365625"/>
            <a:ext cx="4572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 b="1"/>
              <a:t>C</a:t>
            </a:r>
            <a:endParaRPr lang="en-US" altLang="en-US" sz="1800" b="1" baseline="-25000"/>
          </a:p>
        </p:txBody>
      </p:sp>
      <p:pic>
        <p:nvPicPr>
          <p:cNvPr id="13" name="Picture 12" descr="pipeline.png">
            <a:extLst>
              <a:ext uri="{FF2B5EF4-FFF2-40B4-BE49-F238E27FC236}">
                <a16:creationId xmlns:a16="http://schemas.microsoft.com/office/drawing/2014/main" id="{7E4BBD98-A65F-6144-81EB-652134531C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1638" y="2517775"/>
            <a:ext cx="5340350" cy="995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Oval 14">
            <a:extLst>
              <a:ext uri="{FF2B5EF4-FFF2-40B4-BE49-F238E27FC236}">
                <a16:creationId xmlns:a16="http://schemas.microsoft.com/office/drawing/2014/main" id="{81F842EE-52A3-A347-A397-BB21CFA5C8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7600" y="2765425"/>
            <a:ext cx="642938" cy="446088"/>
          </a:xfrm>
          <a:prstGeom prst="ellipse">
            <a:avLst/>
          </a:prstGeom>
          <a:noFill/>
          <a:ln w="15875">
            <a:solidFill>
              <a:srgbClr val="0000FF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4E53C947-0704-584D-9422-504C372C22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14863" y="2765425"/>
            <a:ext cx="642937" cy="446088"/>
          </a:xfrm>
          <a:prstGeom prst="ellipse">
            <a:avLst/>
          </a:prstGeom>
          <a:noFill/>
          <a:ln w="15875">
            <a:solidFill>
              <a:srgbClr val="0000FF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8CF20FD-BC97-D24F-A9F8-209E2ACB93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68788" y="2400300"/>
            <a:ext cx="4572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 b="1"/>
              <a:t>A</a:t>
            </a:r>
            <a:endParaRPr lang="en-US" altLang="en-US" sz="1800" b="1" baseline="-2500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671CC19-2DFC-5846-9E9A-89E3601D31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59488" y="2405063"/>
            <a:ext cx="4572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 b="1"/>
              <a:t>B</a:t>
            </a:r>
            <a:endParaRPr lang="en-US" altLang="en-US" sz="1800" b="1" baseline="-2500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677E7D7-6B6B-3241-AC82-AC56EF1DF6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48600" y="2417763"/>
            <a:ext cx="4572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 b="1"/>
              <a:t>C</a:t>
            </a:r>
            <a:endParaRPr lang="en-US" altLang="en-US" sz="1800" b="1" baseline="-2500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BB8D3A02-AB13-1141-9DCF-F8DE02B2E5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37150" y="2362200"/>
            <a:ext cx="2232025" cy="1273175"/>
          </a:xfrm>
          <a:prstGeom prst="ellipse">
            <a:avLst/>
          </a:prstGeom>
          <a:noFill/>
          <a:ln w="15875">
            <a:solidFill>
              <a:srgbClr val="0000FF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1647761C-57AD-184D-8831-3BD34B82C8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32263" y="2762250"/>
            <a:ext cx="642937" cy="446088"/>
          </a:xfrm>
          <a:prstGeom prst="ellipse">
            <a:avLst/>
          </a:prstGeom>
          <a:noFill/>
          <a:ln w="15875">
            <a:solidFill>
              <a:srgbClr val="0000FF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C8A2059A-8FBB-DA4C-B22D-602381C302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18088" y="2743200"/>
            <a:ext cx="642937" cy="446088"/>
          </a:xfrm>
          <a:prstGeom prst="ellipse">
            <a:avLst/>
          </a:prstGeom>
          <a:noFill/>
          <a:ln w="15875">
            <a:solidFill>
              <a:srgbClr val="0000FF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F777AB59-763D-3941-951F-C00A3CC173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08788" y="2779713"/>
            <a:ext cx="642937" cy="446087"/>
          </a:xfrm>
          <a:prstGeom prst="ellipse">
            <a:avLst/>
          </a:prstGeom>
          <a:noFill/>
          <a:ln w="15875">
            <a:solidFill>
              <a:srgbClr val="0000FF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build="p"/>
      <p:bldP spid="6" grpId="0"/>
      <p:bldP spid="7" grpId="0" animBg="1"/>
      <p:bldP spid="8" grpId="0"/>
      <p:bldP spid="9" grpId="0" animBg="1"/>
      <p:bldP spid="10" grpId="0"/>
      <p:bldP spid="11" grpId="0" animBg="1"/>
      <p:bldP spid="12" grpId="0"/>
      <p:bldP spid="15" grpId="0" animBg="1"/>
      <p:bldP spid="15" grpId="1" animBg="1"/>
      <p:bldP spid="16" grpId="0" animBg="1"/>
      <p:bldP spid="16" grpId="1" animBg="1"/>
      <p:bldP spid="17" grpId="0"/>
      <p:bldP spid="18" grpId="0"/>
      <p:bldP spid="19" grpId="0"/>
      <p:bldP spid="20" grpId="0" animBg="1"/>
      <p:bldP spid="20" grpId="1" animBg="1"/>
      <p:bldP spid="33" grpId="0" animBg="1"/>
      <p:bldP spid="33" grpId="1" animBg="1"/>
      <p:bldP spid="25" grpId="0" animBg="1"/>
      <p:bldP spid="25" grpId="1" animBg="1"/>
      <p:bldP spid="26" grpId="0" animBg="1"/>
      <p:bldP spid="26" grpId="1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Title 1">
            <a:extLst>
              <a:ext uri="{FF2B5EF4-FFF2-40B4-BE49-F238E27FC236}">
                <a16:creationId xmlns:a16="http://schemas.microsoft.com/office/drawing/2014/main" id="{FA210473-D9A8-C542-BB0B-387EA04B3A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Pipelined File Compression Example</a:t>
            </a:r>
          </a:p>
        </p:txBody>
      </p:sp>
      <p:sp>
        <p:nvSpPr>
          <p:cNvPr id="49154" name="Content Placeholder 2">
            <a:extLst>
              <a:ext uri="{FF2B5EF4-FFF2-40B4-BE49-F238E27FC236}">
                <a16:creationId xmlns:a16="http://schemas.microsoft.com/office/drawing/2014/main" id="{E5CF02F9-5003-2642-97FF-A7C9D33DCE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49155" name="Slide Number Placeholder 3">
            <a:extLst>
              <a:ext uri="{FF2B5EF4-FFF2-40B4-BE49-F238E27FC236}">
                <a16:creationId xmlns:a16="http://schemas.microsoft.com/office/drawing/2014/main" id="{927CB83B-9F61-934F-8783-643F23B0170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08B43CA7-7A1D-3847-BE17-E4FDEC0610E5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31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49156" name="Picture 4">
            <a:extLst>
              <a:ext uri="{FF2B5EF4-FFF2-40B4-BE49-F238E27FC236}">
                <a16:creationId xmlns:a16="http://schemas.microsoft.com/office/drawing/2014/main" id="{C8395433-4825-EB47-BFD3-6DA68F7803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09800"/>
            <a:ext cx="9144000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ounded Rectangle 1"/>
          <p:cNvSpPr/>
          <p:nvPr/>
        </p:nvSpPr>
        <p:spPr bwMode="auto">
          <a:xfrm>
            <a:off x="685800" y="2578101"/>
            <a:ext cx="1066800" cy="952500"/>
          </a:xfrm>
          <a:custGeom>
            <a:avLst/>
            <a:gdLst>
              <a:gd name="connsiteX0" fmla="*/ 0 w 1066800"/>
              <a:gd name="connsiteY0" fmla="*/ 152403 h 914400"/>
              <a:gd name="connsiteX1" fmla="*/ 152403 w 1066800"/>
              <a:gd name="connsiteY1" fmla="*/ 0 h 914400"/>
              <a:gd name="connsiteX2" fmla="*/ 914397 w 1066800"/>
              <a:gd name="connsiteY2" fmla="*/ 0 h 914400"/>
              <a:gd name="connsiteX3" fmla="*/ 1066800 w 1066800"/>
              <a:gd name="connsiteY3" fmla="*/ 152403 h 914400"/>
              <a:gd name="connsiteX4" fmla="*/ 1066800 w 1066800"/>
              <a:gd name="connsiteY4" fmla="*/ 761997 h 914400"/>
              <a:gd name="connsiteX5" fmla="*/ 914397 w 1066800"/>
              <a:gd name="connsiteY5" fmla="*/ 914400 h 914400"/>
              <a:gd name="connsiteX6" fmla="*/ 152403 w 1066800"/>
              <a:gd name="connsiteY6" fmla="*/ 914400 h 914400"/>
              <a:gd name="connsiteX7" fmla="*/ 0 w 1066800"/>
              <a:gd name="connsiteY7" fmla="*/ 761997 h 914400"/>
              <a:gd name="connsiteX8" fmla="*/ 0 w 1066800"/>
              <a:gd name="connsiteY8" fmla="*/ 152403 h 914400"/>
              <a:gd name="connsiteX0" fmla="*/ 0 w 1066800"/>
              <a:gd name="connsiteY0" fmla="*/ 152403 h 914400"/>
              <a:gd name="connsiteX1" fmla="*/ 152403 w 1066800"/>
              <a:gd name="connsiteY1" fmla="*/ 0 h 914400"/>
              <a:gd name="connsiteX2" fmla="*/ 914397 w 1066800"/>
              <a:gd name="connsiteY2" fmla="*/ 0 h 914400"/>
              <a:gd name="connsiteX3" fmla="*/ 1066800 w 1066800"/>
              <a:gd name="connsiteY3" fmla="*/ 107953 h 914400"/>
              <a:gd name="connsiteX4" fmla="*/ 1066800 w 1066800"/>
              <a:gd name="connsiteY4" fmla="*/ 761997 h 914400"/>
              <a:gd name="connsiteX5" fmla="*/ 914397 w 1066800"/>
              <a:gd name="connsiteY5" fmla="*/ 914400 h 914400"/>
              <a:gd name="connsiteX6" fmla="*/ 152403 w 1066800"/>
              <a:gd name="connsiteY6" fmla="*/ 914400 h 914400"/>
              <a:gd name="connsiteX7" fmla="*/ 0 w 1066800"/>
              <a:gd name="connsiteY7" fmla="*/ 761997 h 914400"/>
              <a:gd name="connsiteX8" fmla="*/ 0 w 1066800"/>
              <a:gd name="connsiteY8" fmla="*/ 152403 h 914400"/>
              <a:gd name="connsiteX0" fmla="*/ 0 w 1066800"/>
              <a:gd name="connsiteY0" fmla="*/ 152403 h 914400"/>
              <a:gd name="connsiteX1" fmla="*/ 152403 w 1066800"/>
              <a:gd name="connsiteY1" fmla="*/ 0 h 914400"/>
              <a:gd name="connsiteX2" fmla="*/ 958847 w 1066800"/>
              <a:gd name="connsiteY2" fmla="*/ 0 h 914400"/>
              <a:gd name="connsiteX3" fmla="*/ 1066800 w 1066800"/>
              <a:gd name="connsiteY3" fmla="*/ 107953 h 914400"/>
              <a:gd name="connsiteX4" fmla="*/ 1066800 w 1066800"/>
              <a:gd name="connsiteY4" fmla="*/ 761997 h 914400"/>
              <a:gd name="connsiteX5" fmla="*/ 914397 w 1066800"/>
              <a:gd name="connsiteY5" fmla="*/ 914400 h 914400"/>
              <a:gd name="connsiteX6" fmla="*/ 152403 w 1066800"/>
              <a:gd name="connsiteY6" fmla="*/ 914400 h 914400"/>
              <a:gd name="connsiteX7" fmla="*/ 0 w 1066800"/>
              <a:gd name="connsiteY7" fmla="*/ 761997 h 914400"/>
              <a:gd name="connsiteX8" fmla="*/ 0 w 1066800"/>
              <a:gd name="connsiteY8" fmla="*/ 152403 h 914400"/>
              <a:gd name="connsiteX0" fmla="*/ 0 w 1066800"/>
              <a:gd name="connsiteY0" fmla="*/ 152403 h 914601"/>
              <a:gd name="connsiteX1" fmla="*/ 152403 w 1066800"/>
              <a:gd name="connsiteY1" fmla="*/ 0 h 914601"/>
              <a:gd name="connsiteX2" fmla="*/ 958847 w 1066800"/>
              <a:gd name="connsiteY2" fmla="*/ 0 h 914601"/>
              <a:gd name="connsiteX3" fmla="*/ 1066800 w 1066800"/>
              <a:gd name="connsiteY3" fmla="*/ 107953 h 914601"/>
              <a:gd name="connsiteX4" fmla="*/ 1054100 w 1066800"/>
              <a:gd name="connsiteY4" fmla="*/ 838197 h 914601"/>
              <a:gd name="connsiteX5" fmla="*/ 914397 w 1066800"/>
              <a:gd name="connsiteY5" fmla="*/ 914400 h 914601"/>
              <a:gd name="connsiteX6" fmla="*/ 152403 w 1066800"/>
              <a:gd name="connsiteY6" fmla="*/ 914400 h 914601"/>
              <a:gd name="connsiteX7" fmla="*/ 0 w 1066800"/>
              <a:gd name="connsiteY7" fmla="*/ 761997 h 914601"/>
              <a:gd name="connsiteX8" fmla="*/ 0 w 1066800"/>
              <a:gd name="connsiteY8" fmla="*/ 152403 h 914601"/>
              <a:gd name="connsiteX0" fmla="*/ 0 w 1066800"/>
              <a:gd name="connsiteY0" fmla="*/ 152403 h 933450"/>
              <a:gd name="connsiteX1" fmla="*/ 152403 w 1066800"/>
              <a:gd name="connsiteY1" fmla="*/ 0 h 933450"/>
              <a:gd name="connsiteX2" fmla="*/ 958847 w 1066800"/>
              <a:gd name="connsiteY2" fmla="*/ 0 h 933450"/>
              <a:gd name="connsiteX3" fmla="*/ 1066800 w 1066800"/>
              <a:gd name="connsiteY3" fmla="*/ 107953 h 933450"/>
              <a:gd name="connsiteX4" fmla="*/ 1054100 w 1066800"/>
              <a:gd name="connsiteY4" fmla="*/ 838197 h 933450"/>
              <a:gd name="connsiteX5" fmla="*/ 927097 w 1066800"/>
              <a:gd name="connsiteY5" fmla="*/ 933450 h 933450"/>
              <a:gd name="connsiteX6" fmla="*/ 152403 w 1066800"/>
              <a:gd name="connsiteY6" fmla="*/ 914400 h 933450"/>
              <a:gd name="connsiteX7" fmla="*/ 0 w 1066800"/>
              <a:gd name="connsiteY7" fmla="*/ 761997 h 933450"/>
              <a:gd name="connsiteX8" fmla="*/ 0 w 1066800"/>
              <a:gd name="connsiteY8" fmla="*/ 152403 h 933450"/>
              <a:gd name="connsiteX0" fmla="*/ 0 w 1066800"/>
              <a:gd name="connsiteY0" fmla="*/ 152403 h 939800"/>
              <a:gd name="connsiteX1" fmla="*/ 152403 w 1066800"/>
              <a:gd name="connsiteY1" fmla="*/ 0 h 939800"/>
              <a:gd name="connsiteX2" fmla="*/ 958847 w 1066800"/>
              <a:gd name="connsiteY2" fmla="*/ 0 h 939800"/>
              <a:gd name="connsiteX3" fmla="*/ 1066800 w 1066800"/>
              <a:gd name="connsiteY3" fmla="*/ 107953 h 939800"/>
              <a:gd name="connsiteX4" fmla="*/ 1054100 w 1066800"/>
              <a:gd name="connsiteY4" fmla="*/ 838197 h 939800"/>
              <a:gd name="connsiteX5" fmla="*/ 927097 w 1066800"/>
              <a:gd name="connsiteY5" fmla="*/ 933450 h 939800"/>
              <a:gd name="connsiteX6" fmla="*/ 95253 w 1066800"/>
              <a:gd name="connsiteY6" fmla="*/ 939800 h 939800"/>
              <a:gd name="connsiteX7" fmla="*/ 0 w 1066800"/>
              <a:gd name="connsiteY7" fmla="*/ 761997 h 939800"/>
              <a:gd name="connsiteX8" fmla="*/ 0 w 1066800"/>
              <a:gd name="connsiteY8" fmla="*/ 152403 h 939800"/>
              <a:gd name="connsiteX0" fmla="*/ 0 w 1066800"/>
              <a:gd name="connsiteY0" fmla="*/ 152403 h 939800"/>
              <a:gd name="connsiteX1" fmla="*/ 152403 w 1066800"/>
              <a:gd name="connsiteY1" fmla="*/ 0 h 939800"/>
              <a:gd name="connsiteX2" fmla="*/ 958847 w 1066800"/>
              <a:gd name="connsiteY2" fmla="*/ 0 h 939800"/>
              <a:gd name="connsiteX3" fmla="*/ 1066800 w 1066800"/>
              <a:gd name="connsiteY3" fmla="*/ 107953 h 939800"/>
              <a:gd name="connsiteX4" fmla="*/ 1054100 w 1066800"/>
              <a:gd name="connsiteY4" fmla="*/ 838197 h 939800"/>
              <a:gd name="connsiteX5" fmla="*/ 927097 w 1066800"/>
              <a:gd name="connsiteY5" fmla="*/ 933450 h 939800"/>
              <a:gd name="connsiteX6" fmla="*/ 95253 w 1066800"/>
              <a:gd name="connsiteY6" fmla="*/ 939800 h 939800"/>
              <a:gd name="connsiteX7" fmla="*/ 0 w 1066800"/>
              <a:gd name="connsiteY7" fmla="*/ 825497 h 939800"/>
              <a:gd name="connsiteX8" fmla="*/ 0 w 1066800"/>
              <a:gd name="connsiteY8" fmla="*/ 152403 h 939800"/>
              <a:gd name="connsiteX0" fmla="*/ 12700 w 1066800"/>
              <a:gd name="connsiteY0" fmla="*/ 95253 h 939800"/>
              <a:gd name="connsiteX1" fmla="*/ 152403 w 1066800"/>
              <a:gd name="connsiteY1" fmla="*/ 0 h 939800"/>
              <a:gd name="connsiteX2" fmla="*/ 958847 w 1066800"/>
              <a:gd name="connsiteY2" fmla="*/ 0 h 939800"/>
              <a:gd name="connsiteX3" fmla="*/ 1066800 w 1066800"/>
              <a:gd name="connsiteY3" fmla="*/ 107953 h 939800"/>
              <a:gd name="connsiteX4" fmla="*/ 1054100 w 1066800"/>
              <a:gd name="connsiteY4" fmla="*/ 838197 h 939800"/>
              <a:gd name="connsiteX5" fmla="*/ 927097 w 1066800"/>
              <a:gd name="connsiteY5" fmla="*/ 933450 h 939800"/>
              <a:gd name="connsiteX6" fmla="*/ 95253 w 1066800"/>
              <a:gd name="connsiteY6" fmla="*/ 939800 h 939800"/>
              <a:gd name="connsiteX7" fmla="*/ 0 w 1066800"/>
              <a:gd name="connsiteY7" fmla="*/ 825497 h 939800"/>
              <a:gd name="connsiteX8" fmla="*/ 12700 w 1066800"/>
              <a:gd name="connsiteY8" fmla="*/ 95253 h 939800"/>
              <a:gd name="connsiteX0" fmla="*/ 12700 w 1066800"/>
              <a:gd name="connsiteY0" fmla="*/ 101603 h 946150"/>
              <a:gd name="connsiteX1" fmla="*/ 114303 w 1066800"/>
              <a:gd name="connsiteY1" fmla="*/ 0 h 946150"/>
              <a:gd name="connsiteX2" fmla="*/ 958847 w 1066800"/>
              <a:gd name="connsiteY2" fmla="*/ 6350 h 946150"/>
              <a:gd name="connsiteX3" fmla="*/ 1066800 w 1066800"/>
              <a:gd name="connsiteY3" fmla="*/ 114303 h 946150"/>
              <a:gd name="connsiteX4" fmla="*/ 1054100 w 1066800"/>
              <a:gd name="connsiteY4" fmla="*/ 844547 h 946150"/>
              <a:gd name="connsiteX5" fmla="*/ 927097 w 1066800"/>
              <a:gd name="connsiteY5" fmla="*/ 939800 h 946150"/>
              <a:gd name="connsiteX6" fmla="*/ 95253 w 1066800"/>
              <a:gd name="connsiteY6" fmla="*/ 946150 h 946150"/>
              <a:gd name="connsiteX7" fmla="*/ 0 w 1066800"/>
              <a:gd name="connsiteY7" fmla="*/ 831847 h 946150"/>
              <a:gd name="connsiteX8" fmla="*/ 12700 w 1066800"/>
              <a:gd name="connsiteY8" fmla="*/ 101603 h 946150"/>
              <a:gd name="connsiteX0" fmla="*/ 12700 w 1066800"/>
              <a:gd name="connsiteY0" fmla="*/ 107953 h 952500"/>
              <a:gd name="connsiteX1" fmla="*/ 114303 w 1066800"/>
              <a:gd name="connsiteY1" fmla="*/ 6350 h 952500"/>
              <a:gd name="connsiteX2" fmla="*/ 939797 w 1066800"/>
              <a:gd name="connsiteY2" fmla="*/ 0 h 952500"/>
              <a:gd name="connsiteX3" fmla="*/ 1066800 w 1066800"/>
              <a:gd name="connsiteY3" fmla="*/ 120653 h 952500"/>
              <a:gd name="connsiteX4" fmla="*/ 1054100 w 1066800"/>
              <a:gd name="connsiteY4" fmla="*/ 850897 h 952500"/>
              <a:gd name="connsiteX5" fmla="*/ 927097 w 1066800"/>
              <a:gd name="connsiteY5" fmla="*/ 946150 h 952500"/>
              <a:gd name="connsiteX6" fmla="*/ 95253 w 1066800"/>
              <a:gd name="connsiteY6" fmla="*/ 952500 h 952500"/>
              <a:gd name="connsiteX7" fmla="*/ 0 w 1066800"/>
              <a:gd name="connsiteY7" fmla="*/ 838197 h 952500"/>
              <a:gd name="connsiteX8" fmla="*/ 12700 w 1066800"/>
              <a:gd name="connsiteY8" fmla="*/ 107953 h 952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66800" h="952500">
                <a:moveTo>
                  <a:pt x="12700" y="107953"/>
                </a:moveTo>
                <a:cubicBezTo>
                  <a:pt x="12700" y="23783"/>
                  <a:pt x="30133" y="6350"/>
                  <a:pt x="114303" y="6350"/>
                </a:cubicBezTo>
                <a:lnTo>
                  <a:pt x="939797" y="0"/>
                </a:lnTo>
                <a:cubicBezTo>
                  <a:pt x="1023967" y="0"/>
                  <a:pt x="1066800" y="36483"/>
                  <a:pt x="1066800" y="120653"/>
                </a:cubicBezTo>
                <a:lnTo>
                  <a:pt x="1054100" y="850897"/>
                </a:lnTo>
                <a:cubicBezTo>
                  <a:pt x="1054100" y="935067"/>
                  <a:pt x="1011267" y="946150"/>
                  <a:pt x="927097" y="946150"/>
                </a:cubicBezTo>
                <a:lnTo>
                  <a:pt x="95253" y="952500"/>
                </a:lnTo>
                <a:cubicBezTo>
                  <a:pt x="11083" y="952500"/>
                  <a:pt x="0" y="922367"/>
                  <a:pt x="0" y="838197"/>
                </a:cubicBezTo>
                <a:lnTo>
                  <a:pt x="12700" y="107953"/>
                </a:lnTo>
                <a:close/>
              </a:path>
            </a:pathLst>
          </a:custGeom>
          <a:solidFill>
            <a:srgbClr val="FF0000">
              <a:alpha val="3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" name="Rounded Rectangle 1"/>
          <p:cNvSpPr/>
          <p:nvPr/>
        </p:nvSpPr>
        <p:spPr bwMode="auto">
          <a:xfrm>
            <a:off x="2438400" y="2578101"/>
            <a:ext cx="1066800" cy="952500"/>
          </a:xfrm>
          <a:custGeom>
            <a:avLst/>
            <a:gdLst>
              <a:gd name="connsiteX0" fmla="*/ 0 w 1066800"/>
              <a:gd name="connsiteY0" fmla="*/ 152403 h 914400"/>
              <a:gd name="connsiteX1" fmla="*/ 152403 w 1066800"/>
              <a:gd name="connsiteY1" fmla="*/ 0 h 914400"/>
              <a:gd name="connsiteX2" fmla="*/ 914397 w 1066800"/>
              <a:gd name="connsiteY2" fmla="*/ 0 h 914400"/>
              <a:gd name="connsiteX3" fmla="*/ 1066800 w 1066800"/>
              <a:gd name="connsiteY3" fmla="*/ 152403 h 914400"/>
              <a:gd name="connsiteX4" fmla="*/ 1066800 w 1066800"/>
              <a:gd name="connsiteY4" fmla="*/ 761997 h 914400"/>
              <a:gd name="connsiteX5" fmla="*/ 914397 w 1066800"/>
              <a:gd name="connsiteY5" fmla="*/ 914400 h 914400"/>
              <a:gd name="connsiteX6" fmla="*/ 152403 w 1066800"/>
              <a:gd name="connsiteY6" fmla="*/ 914400 h 914400"/>
              <a:gd name="connsiteX7" fmla="*/ 0 w 1066800"/>
              <a:gd name="connsiteY7" fmla="*/ 761997 h 914400"/>
              <a:gd name="connsiteX8" fmla="*/ 0 w 1066800"/>
              <a:gd name="connsiteY8" fmla="*/ 152403 h 914400"/>
              <a:gd name="connsiteX0" fmla="*/ 0 w 1066800"/>
              <a:gd name="connsiteY0" fmla="*/ 152403 h 914400"/>
              <a:gd name="connsiteX1" fmla="*/ 152403 w 1066800"/>
              <a:gd name="connsiteY1" fmla="*/ 0 h 914400"/>
              <a:gd name="connsiteX2" fmla="*/ 914397 w 1066800"/>
              <a:gd name="connsiteY2" fmla="*/ 0 h 914400"/>
              <a:gd name="connsiteX3" fmla="*/ 1066800 w 1066800"/>
              <a:gd name="connsiteY3" fmla="*/ 107953 h 914400"/>
              <a:gd name="connsiteX4" fmla="*/ 1066800 w 1066800"/>
              <a:gd name="connsiteY4" fmla="*/ 761997 h 914400"/>
              <a:gd name="connsiteX5" fmla="*/ 914397 w 1066800"/>
              <a:gd name="connsiteY5" fmla="*/ 914400 h 914400"/>
              <a:gd name="connsiteX6" fmla="*/ 152403 w 1066800"/>
              <a:gd name="connsiteY6" fmla="*/ 914400 h 914400"/>
              <a:gd name="connsiteX7" fmla="*/ 0 w 1066800"/>
              <a:gd name="connsiteY7" fmla="*/ 761997 h 914400"/>
              <a:gd name="connsiteX8" fmla="*/ 0 w 1066800"/>
              <a:gd name="connsiteY8" fmla="*/ 152403 h 914400"/>
              <a:gd name="connsiteX0" fmla="*/ 0 w 1066800"/>
              <a:gd name="connsiteY0" fmla="*/ 152403 h 914400"/>
              <a:gd name="connsiteX1" fmla="*/ 152403 w 1066800"/>
              <a:gd name="connsiteY1" fmla="*/ 0 h 914400"/>
              <a:gd name="connsiteX2" fmla="*/ 958847 w 1066800"/>
              <a:gd name="connsiteY2" fmla="*/ 0 h 914400"/>
              <a:gd name="connsiteX3" fmla="*/ 1066800 w 1066800"/>
              <a:gd name="connsiteY3" fmla="*/ 107953 h 914400"/>
              <a:gd name="connsiteX4" fmla="*/ 1066800 w 1066800"/>
              <a:gd name="connsiteY4" fmla="*/ 761997 h 914400"/>
              <a:gd name="connsiteX5" fmla="*/ 914397 w 1066800"/>
              <a:gd name="connsiteY5" fmla="*/ 914400 h 914400"/>
              <a:gd name="connsiteX6" fmla="*/ 152403 w 1066800"/>
              <a:gd name="connsiteY6" fmla="*/ 914400 h 914400"/>
              <a:gd name="connsiteX7" fmla="*/ 0 w 1066800"/>
              <a:gd name="connsiteY7" fmla="*/ 761997 h 914400"/>
              <a:gd name="connsiteX8" fmla="*/ 0 w 1066800"/>
              <a:gd name="connsiteY8" fmla="*/ 152403 h 914400"/>
              <a:gd name="connsiteX0" fmla="*/ 0 w 1066800"/>
              <a:gd name="connsiteY0" fmla="*/ 152403 h 914601"/>
              <a:gd name="connsiteX1" fmla="*/ 152403 w 1066800"/>
              <a:gd name="connsiteY1" fmla="*/ 0 h 914601"/>
              <a:gd name="connsiteX2" fmla="*/ 958847 w 1066800"/>
              <a:gd name="connsiteY2" fmla="*/ 0 h 914601"/>
              <a:gd name="connsiteX3" fmla="*/ 1066800 w 1066800"/>
              <a:gd name="connsiteY3" fmla="*/ 107953 h 914601"/>
              <a:gd name="connsiteX4" fmla="*/ 1054100 w 1066800"/>
              <a:gd name="connsiteY4" fmla="*/ 838197 h 914601"/>
              <a:gd name="connsiteX5" fmla="*/ 914397 w 1066800"/>
              <a:gd name="connsiteY5" fmla="*/ 914400 h 914601"/>
              <a:gd name="connsiteX6" fmla="*/ 152403 w 1066800"/>
              <a:gd name="connsiteY6" fmla="*/ 914400 h 914601"/>
              <a:gd name="connsiteX7" fmla="*/ 0 w 1066800"/>
              <a:gd name="connsiteY7" fmla="*/ 761997 h 914601"/>
              <a:gd name="connsiteX8" fmla="*/ 0 w 1066800"/>
              <a:gd name="connsiteY8" fmla="*/ 152403 h 914601"/>
              <a:gd name="connsiteX0" fmla="*/ 0 w 1066800"/>
              <a:gd name="connsiteY0" fmla="*/ 152403 h 933450"/>
              <a:gd name="connsiteX1" fmla="*/ 152403 w 1066800"/>
              <a:gd name="connsiteY1" fmla="*/ 0 h 933450"/>
              <a:gd name="connsiteX2" fmla="*/ 958847 w 1066800"/>
              <a:gd name="connsiteY2" fmla="*/ 0 h 933450"/>
              <a:gd name="connsiteX3" fmla="*/ 1066800 w 1066800"/>
              <a:gd name="connsiteY3" fmla="*/ 107953 h 933450"/>
              <a:gd name="connsiteX4" fmla="*/ 1054100 w 1066800"/>
              <a:gd name="connsiteY4" fmla="*/ 838197 h 933450"/>
              <a:gd name="connsiteX5" fmla="*/ 927097 w 1066800"/>
              <a:gd name="connsiteY5" fmla="*/ 933450 h 933450"/>
              <a:gd name="connsiteX6" fmla="*/ 152403 w 1066800"/>
              <a:gd name="connsiteY6" fmla="*/ 914400 h 933450"/>
              <a:gd name="connsiteX7" fmla="*/ 0 w 1066800"/>
              <a:gd name="connsiteY7" fmla="*/ 761997 h 933450"/>
              <a:gd name="connsiteX8" fmla="*/ 0 w 1066800"/>
              <a:gd name="connsiteY8" fmla="*/ 152403 h 933450"/>
              <a:gd name="connsiteX0" fmla="*/ 0 w 1066800"/>
              <a:gd name="connsiteY0" fmla="*/ 152403 h 939800"/>
              <a:gd name="connsiteX1" fmla="*/ 152403 w 1066800"/>
              <a:gd name="connsiteY1" fmla="*/ 0 h 939800"/>
              <a:gd name="connsiteX2" fmla="*/ 958847 w 1066800"/>
              <a:gd name="connsiteY2" fmla="*/ 0 h 939800"/>
              <a:gd name="connsiteX3" fmla="*/ 1066800 w 1066800"/>
              <a:gd name="connsiteY3" fmla="*/ 107953 h 939800"/>
              <a:gd name="connsiteX4" fmla="*/ 1054100 w 1066800"/>
              <a:gd name="connsiteY4" fmla="*/ 838197 h 939800"/>
              <a:gd name="connsiteX5" fmla="*/ 927097 w 1066800"/>
              <a:gd name="connsiteY5" fmla="*/ 933450 h 939800"/>
              <a:gd name="connsiteX6" fmla="*/ 95253 w 1066800"/>
              <a:gd name="connsiteY6" fmla="*/ 939800 h 939800"/>
              <a:gd name="connsiteX7" fmla="*/ 0 w 1066800"/>
              <a:gd name="connsiteY7" fmla="*/ 761997 h 939800"/>
              <a:gd name="connsiteX8" fmla="*/ 0 w 1066800"/>
              <a:gd name="connsiteY8" fmla="*/ 152403 h 939800"/>
              <a:gd name="connsiteX0" fmla="*/ 0 w 1066800"/>
              <a:gd name="connsiteY0" fmla="*/ 152403 h 939800"/>
              <a:gd name="connsiteX1" fmla="*/ 152403 w 1066800"/>
              <a:gd name="connsiteY1" fmla="*/ 0 h 939800"/>
              <a:gd name="connsiteX2" fmla="*/ 958847 w 1066800"/>
              <a:gd name="connsiteY2" fmla="*/ 0 h 939800"/>
              <a:gd name="connsiteX3" fmla="*/ 1066800 w 1066800"/>
              <a:gd name="connsiteY3" fmla="*/ 107953 h 939800"/>
              <a:gd name="connsiteX4" fmla="*/ 1054100 w 1066800"/>
              <a:gd name="connsiteY4" fmla="*/ 838197 h 939800"/>
              <a:gd name="connsiteX5" fmla="*/ 927097 w 1066800"/>
              <a:gd name="connsiteY5" fmla="*/ 933450 h 939800"/>
              <a:gd name="connsiteX6" fmla="*/ 95253 w 1066800"/>
              <a:gd name="connsiteY6" fmla="*/ 939800 h 939800"/>
              <a:gd name="connsiteX7" fmla="*/ 0 w 1066800"/>
              <a:gd name="connsiteY7" fmla="*/ 825497 h 939800"/>
              <a:gd name="connsiteX8" fmla="*/ 0 w 1066800"/>
              <a:gd name="connsiteY8" fmla="*/ 152403 h 939800"/>
              <a:gd name="connsiteX0" fmla="*/ 12700 w 1066800"/>
              <a:gd name="connsiteY0" fmla="*/ 95253 h 939800"/>
              <a:gd name="connsiteX1" fmla="*/ 152403 w 1066800"/>
              <a:gd name="connsiteY1" fmla="*/ 0 h 939800"/>
              <a:gd name="connsiteX2" fmla="*/ 958847 w 1066800"/>
              <a:gd name="connsiteY2" fmla="*/ 0 h 939800"/>
              <a:gd name="connsiteX3" fmla="*/ 1066800 w 1066800"/>
              <a:gd name="connsiteY3" fmla="*/ 107953 h 939800"/>
              <a:gd name="connsiteX4" fmla="*/ 1054100 w 1066800"/>
              <a:gd name="connsiteY4" fmla="*/ 838197 h 939800"/>
              <a:gd name="connsiteX5" fmla="*/ 927097 w 1066800"/>
              <a:gd name="connsiteY5" fmla="*/ 933450 h 939800"/>
              <a:gd name="connsiteX6" fmla="*/ 95253 w 1066800"/>
              <a:gd name="connsiteY6" fmla="*/ 939800 h 939800"/>
              <a:gd name="connsiteX7" fmla="*/ 0 w 1066800"/>
              <a:gd name="connsiteY7" fmla="*/ 825497 h 939800"/>
              <a:gd name="connsiteX8" fmla="*/ 12700 w 1066800"/>
              <a:gd name="connsiteY8" fmla="*/ 95253 h 939800"/>
              <a:gd name="connsiteX0" fmla="*/ 12700 w 1066800"/>
              <a:gd name="connsiteY0" fmla="*/ 101603 h 946150"/>
              <a:gd name="connsiteX1" fmla="*/ 114303 w 1066800"/>
              <a:gd name="connsiteY1" fmla="*/ 0 h 946150"/>
              <a:gd name="connsiteX2" fmla="*/ 958847 w 1066800"/>
              <a:gd name="connsiteY2" fmla="*/ 6350 h 946150"/>
              <a:gd name="connsiteX3" fmla="*/ 1066800 w 1066800"/>
              <a:gd name="connsiteY3" fmla="*/ 114303 h 946150"/>
              <a:gd name="connsiteX4" fmla="*/ 1054100 w 1066800"/>
              <a:gd name="connsiteY4" fmla="*/ 844547 h 946150"/>
              <a:gd name="connsiteX5" fmla="*/ 927097 w 1066800"/>
              <a:gd name="connsiteY5" fmla="*/ 939800 h 946150"/>
              <a:gd name="connsiteX6" fmla="*/ 95253 w 1066800"/>
              <a:gd name="connsiteY6" fmla="*/ 946150 h 946150"/>
              <a:gd name="connsiteX7" fmla="*/ 0 w 1066800"/>
              <a:gd name="connsiteY7" fmla="*/ 831847 h 946150"/>
              <a:gd name="connsiteX8" fmla="*/ 12700 w 1066800"/>
              <a:gd name="connsiteY8" fmla="*/ 101603 h 946150"/>
              <a:gd name="connsiteX0" fmla="*/ 12700 w 1066800"/>
              <a:gd name="connsiteY0" fmla="*/ 107953 h 952500"/>
              <a:gd name="connsiteX1" fmla="*/ 114303 w 1066800"/>
              <a:gd name="connsiteY1" fmla="*/ 6350 h 952500"/>
              <a:gd name="connsiteX2" fmla="*/ 939797 w 1066800"/>
              <a:gd name="connsiteY2" fmla="*/ 0 h 952500"/>
              <a:gd name="connsiteX3" fmla="*/ 1066800 w 1066800"/>
              <a:gd name="connsiteY3" fmla="*/ 120653 h 952500"/>
              <a:gd name="connsiteX4" fmla="*/ 1054100 w 1066800"/>
              <a:gd name="connsiteY4" fmla="*/ 850897 h 952500"/>
              <a:gd name="connsiteX5" fmla="*/ 927097 w 1066800"/>
              <a:gd name="connsiteY5" fmla="*/ 946150 h 952500"/>
              <a:gd name="connsiteX6" fmla="*/ 95253 w 1066800"/>
              <a:gd name="connsiteY6" fmla="*/ 952500 h 952500"/>
              <a:gd name="connsiteX7" fmla="*/ 0 w 1066800"/>
              <a:gd name="connsiteY7" fmla="*/ 838197 h 952500"/>
              <a:gd name="connsiteX8" fmla="*/ 12700 w 1066800"/>
              <a:gd name="connsiteY8" fmla="*/ 107953 h 952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66800" h="952500">
                <a:moveTo>
                  <a:pt x="12700" y="107953"/>
                </a:moveTo>
                <a:cubicBezTo>
                  <a:pt x="12700" y="23783"/>
                  <a:pt x="30133" y="6350"/>
                  <a:pt x="114303" y="6350"/>
                </a:cubicBezTo>
                <a:lnTo>
                  <a:pt x="939797" y="0"/>
                </a:lnTo>
                <a:cubicBezTo>
                  <a:pt x="1023967" y="0"/>
                  <a:pt x="1066800" y="36483"/>
                  <a:pt x="1066800" y="120653"/>
                </a:cubicBezTo>
                <a:lnTo>
                  <a:pt x="1054100" y="850897"/>
                </a:lnTo>
                <a:cubicBezTo>
                  <a:pt x="1054100" y="935067"/>
                  <a:pt x="1011267" y="946150"/>
                  <a:pt x="927097" y="946150"/>
                </a:cubicBezTo>
                <a:lnTo>
                  <a:pt x="95253" y="952500"/>
                </a:lnTo>
                <a:cubicBezTo>
                  <a:pt x="11083" y="952500"/>
                  <a:pt x="0" y="922367"/>
                  <a:pt x="0" y="838197"/>
                </a:cubicBezTo>
                <a:lnTo>
                  <a:pt x="12700" y="107953"/>
                </a:lnTo>
                <a:close/>
              </a:path>
            </a:pathLst>
          </a:custGeom>
          <a:solidFill>
            <a:schemeClr val="accent6"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8" name="Rounded Rectangle 1"/>
          <p:cNvSpPr/>
          <p:nvPr/>
        </p:nvSpPr>
        <p:spPr bwMode="auto">
          <a:xfrm>
            <a:off x="4114800" y="2578101"/>
            <a:ext cx="1178960" cy="952500"/>
          </a:xfrm>
          <a:custGeom>
            <a:avLst/>
            <a:gdLst>
              <a:gd name="connsiteX0" fmla="*/ 0 w 1066800"/>
              <a:gd name="connsiteY0" fmla="*/ 152403 h 914400"/>
              <a:gd name="connsiteX1" fmla="*/ 152403 w 1066800"/>
              <a:gd name="connsiteY1" fmla="*/ 0 h 914400"/>
              <a:gd name="connsiteX2" fmla="*/ 914397 w 1066800"/>
              <a:gd name="connsiteY2" fmla="*/ 0 h 914400"/>
              <a:gd name="connsiteX3" fmla="*/ 1066800 w 1066800"/>
              <a:gd name="connsiteY3" fmla="*/ 152403 h 914400"/>
              <a:gd name="connsiteX4" fmla="*/ 1066800 w 1066800"/>
              <a:gd name="connsiteY4" fmla="*/ 761997 h 914400"/>
              <a:gd name="connsiteX5" fmla="*/ 914397 w 1066800"/>
              <a:gd name="connsiteY5" fmla="*/ 914400 h 914400"/>
              <a:gd name="connsiteX6" fmla="*/ 152403 w 1066800"/>
              <a:gd name="connsiteY6" fmla="*/ 914400 h 914400"/>
              <a:gd name="connsiteX7" fmla="*/ 0 w 1066800"/>
              <a:gd name="connsiteY7" fmla="*/ 761997 h 914400"/>
              <a:gd name="connsiteX8" fmla="*/ 0 w 1066800"/>
              <a:gd name="connsiteY8" fmla="*/ 152403 h 914400"/>
              <a:gd name="connsiteX0" fmla="*/ 0 w 1066800"/>
              <a:gd name="connsiteY0" fmla="*/ 152403 h 914400"/>
              <a:gd name="connsiteX1" fmla="*/ 152403 w 1066800"/>
              <a:gd name="connsiteY1" fmla="*/ 0 h 914400"/>
              <a:gd name="connsiteX2" fmla="*/ 914397 w 1066800"/>
              <a:gd name="connsiteY2" fmla="*/ 0 h 914400"/>
              <a:gd name="connsiteX3" fmla="*/ 1066800 w 1066800"/>
              <a:gd name="connsiteY3" fmla="*/ 107953 h 914400"/>
              <a:gd name="connsiteX4" fmla="*/ 1066800 w 1066800"/>
              <a:gd name="connsiteY4" fmla="*/ 761997 h 914400"/>
              <a:gd name="connsiteX5" fmla="*/ 914397 w 1066800"/>
              <a:gd name="connsiteY5" fmla="*/ 914400 h 914400"/>
              <a:gd name="connsiteX6" fmla="*/ 152403 w 1066800"/>
              <a:gd name="connsiteY6" fmla="*/ 914400 h 914400"/>
              <a:gd name="connsiteX7" fmla="*/ 0 w 1066800"/>
              <a:gd name="connsiteY7" fmla="*/ 761997 h 914400"/>
              <a:gd name="connsiteX8" fmla="*/ 0 w 1066800"/>
              <a:gd name="connsiteY8" fmla="*/ 152403 h 914400"/>
              <a:gd name="connsiteX0" fmla="*/ 0 w 1066800"/>
              <a:gd name="connsiteY0" fmla="*/ 152403 h 914400"/>
              <a:gd name="connsiteX1" fmla="*/ 152403 w 1066800"/>
              <a:gd name="connsiteY1" fmla="*/ 0 h 914400"/>
              <a:gd name="connsiteX2" fmla="*/ 958847 w 1066800"/>
              <a:gd name="connsiteY2" fmla="*/ 0 h 914400"/>
              <a:gd name="connsiteX3" fmla="*/ 1066800 w 1066800"/>
              <a:gd name="connsiteY3" fmla="*/ 107953 h 914400"/>
              <a:gd name="connsiteX4" fmla="*/ 1066800 w 1066800"/>
              <a:gd name="connsiteY4" fmla="*/ 761997 h 914400"/>
              <a:gd name="connsiteX5" fmla="*/ 914397 w 1066800"/>
              <a:gd name="connsiteY5" fmla="*/ 914400 h 914400"/>
              <a:gd name="connsiteX6" fmla="*/ 152403 w 1066800"/>
              <a:gd name="connsiteY6" fmla="*/ 914400 h 914400"/>
              <a:gd name="connsiteX7" fmla="*/ 0 w 1066800"/>
              <a:gd name="connsiteY7" fmla="*/ 761997 h 914400"/>
              <a:gd name="connsiteX8" fmla="*/ 0 w 1066800"/>
              <a:gd name="connsiteY8" fmla="*/ 152403 h 914400"/>
              <a:gd name="connsiteX0" fmla="*/ 0 w 1066800"/>
              <a:gd name="connsiteY0" fmla="*/ 152403 h 914601"/>
              <a:gd name="connsiteX1" fmla="*/ 152403 w 1066800"/>
              <a:gd name="connsiteY1" fmla="*/ 0 h 914601"/>
              <a:gd name="connsiteX2" fmla="*/ 958847 w 1066800"/>
              <a:gd name="connsiteY2" fmla="*/ 0 h 914601"/>
              <a:gd name="connsiteX3" fmla="*/ 1066800 w 1066800"/>
              <a:gd name="connsiteY3" fmla="*/ 107953 h 914601"/>
              <a:gd name="connsiteX4" fmla="*/ 1054100 w 1066800"/>
              <a:gd name="connsiteY4" fmla="*/ 838197 h 914601"/>
              <a:gd name="connsiteX5" fmla="*/ 914397 w 1066800"/>
              <a:gd name="connsiteY5" fmla="*/ 914400 h 914601"/>
              <a:gd name="connsiteX6" fmla="*/ 152403 w 1066800"/>
              <a:gd name="connsiteY6" fmla="*/ 914400 h 914601"/>
              <a:gd name="connsiteX7" fmla="*/ 0 w 1066800"/>
              <a:gd name="connsiteY7" fmla="*/ 761997 h 914601"/>
              <a:gd name="connsiteX8" fmla="*/ 0 w 1066800"/>
              <a:gd name="connsiteY8" fmla="*/ 152403 h 914601"/>
              <a:gd name="connsiteX0" fmla="*/ 0 w 1066800"/>
              <a:gd name="connsiteY0" fmla="*/ 152403 h 933450"/>
              <a:gd name="connsiteX1" fmla="*/ 152403 w 1066800"/>
              <a:gd name="connsiteY1" fmla="*/ 0 h 933450"/>
              <a:gd name="connsiteX2" fmla="*/ 958847 w 1066800"/>
              <a:gd name="connsiteY2" fmla="*/ 0 h 933450"/>
              <a:gd name="connsiteX3" fmla="*/ 1066800 w 1066800"/>
              <a:gd name="connsiteY3" fmla="*/ 107953 h 933450"/>
              <a:gd name="connsiteX4" fmla="*/ 1054100 w 1066800"/>
              <a:gd name="connsiteY4" fmla="*/ 838197 h 933450"/>
              <a:gd name="connsiteX5" fmla="*/ 927097 w 1066800"/>
              <a:gd name="connsiteY5" fmla="*/ 933450 h 933450"/>
              <a:gd name="connsiteX6" fmla="*/ 152403 w 1066800"/>
              <a:gd name="connsiteY6" fmla="*/ 914400 h 933450"/>
              <a:gd name="connsiteX7" fmla="*/ 0 w 1066800"/>
              <a:gd name="connsiteY7" fmla="*/ 761997 h 933450"/>
              <a:gd name="connsiteX8" fmla="*/ 0 w 1066800"/>
              <a:gd name="connsiteY8" fmla="*/ 152403 h 933450"/>
              <a:gd name="connsiteX0" fmla="*/ 0 w 1066800"/>
              <a:gd name="connsiteY0" fmla="*/ 152403 h 939800"/>
              <a:gd name="connsiteX1" fmla="*/ 152403 w 1066800"/>
              <a:gd name="connsiteY1" fmla="*/ 0 h 939800"/>
              <a:gd name="connsiteX2" fmla="*/ 958847 w 1066800"/>
              <a:gd name="connsiteY2" fmla="*/ 0 h 939800"/>
              <a:gd name="connsiteX3" fmla="*/ 1066800 w 1066800"/>
              <a:gd name="connsiteY3" fmla="*/ 107953 h 939800"/>
              <a:gd name="connsiteX4" fmla="*/ 1054100 w 1066800"/>
              <a:gd name="connsiteY4" fmla="*/ 838197 h 939800"/>
              <a:gd name="connsiteX5" fmla="*/ 927097 w 1066800"/>
              <a:gd name="connsiteY5" fmla="*/ 933450 h 939800"/>
              <a:gd name="connsiteX6" fmla="*/ 95253 w 1066800"/>
              <a:gd name="connsiteY6" fmla="*/ 939800 h 939800"/>
              <a:gd name="connsiteX7" fmla="*/ 0 w 1066800"/>
              <a:gd name="connsiteY7" fmla="*/ 761997 h 939800"/>
              <a:gd name="connsiteX8" fmla="*/ 0 w 1066800"/>
              <a:gd name="connsiteY8" fmla="*/ 152403 h 939800"/>
              <a:gd name="connsiteX0" fmla="*/ 0 w 1066800"/>
              <a:gd name="connsiteY0" fmla="*/ 152403 h 939800"/>
              <a:gd name="connsiteX1" fmla="*/ 152403 w 1066800"/>
              <a:gd name="connsiteY1" fmla="*/ 0 h 939800"/>
              <a:gd name="connsiteX2" fmla="*/ 958847 w 1066800"/>
              <a:gd name="connsiteY2" fmla="*/ 0 h 939800"/>
              <a:gd name="connsiteX3" fmla="*/ 1066800 w 1066800"/>
              <a:gd name="connsiteY3" fmla="*/ 107953 h 939800"/>
              <a:gd name="connsiteX4" fmla="*/ 1054100 w 1066800"/>
              <a:gd name="connsiteY4" fmla="*/ 838197 h 939800"/>
              <a:gd name="connsiteX5" fmla="*/ 927097 w 1066800"/>
              <a:gd name="connsiteY5" fmla="*/ 933450 h 939800"/>
              <a:gd name="connsiteX6" fmla="*/ 95253 w 1066800"/>
              <a:gd name="connsiteY6" fmla="*/ 939800 h 939800"/>
              <a:gd name="connsiteX7" fmla="*/ 0 w 1066800"/>
              <a:gd name="connsiteY7" fmla="*/ 825497 h 939800"/>
              <a:gd name="connsiteX8" fmla="*/ 0 w 1066800"/>
              <a:gd name="connsiteY8" fmla="*/ 152403 h 939800"/>
              <a:gd name="connsiteX0" fmla="*/ 12700 w 1066800"/>
              <a:gd name="connsiteY0" fmla="*/ 95253 h 939800"/>
              <a:gd name="connsiteX1" fmla="*/ 152403 w 1066800"/>
              <a:gd name="connsiteY1" fmla="*/ 0 h 939800"/>
              <a:gd name="connsiteX2" fmla="*/ 958847 w 1066800"/>
              <a:gd name="connsiteY2" fmla="*/ 0 h 939800"/>
              <a:gd name="connsiteX3" fmla="*/ 1066800 w 1066800"/>
              <a:gd name="connsiteY3" fmla="*/ 107953 h 939800"/>
              <a:gd name="connsiteX4" fmla="*/ 1054100 w 1066800"/>
              <a:gd name="connsiteY4" fmla="*/ 838197 h 939800"/>
              <a:gd name="connsiteX5" fmla="*/ 927097 w 1066800"/>
              <a:gd name="connsiteY5" fmla="*/ 933450 h 939800"/>
              <a:gd name="connsiteX6" fmla="*/ 95253 w 1066800"/>
              <a:gd name="connsiteY6" fmla="*/ 939800 h 939800"/>
              <a:gd name="connsiteX7" fmla="*/ 0 w 1066800"/>
              <a:gd name="connsiteY7" fmla="*/ 825497 h 939800"/>
              <a:gd name="connsiteX8" fmla="*/ 12700 w 1066800"/>
              <a:gd name="connsiteY8" fmla="*/ 95253 h 939800"/>
              <a:gd name="connsiteX0" fmla="*/ 12700 w 1066800"/>
              <a:gd name="connsiteY0" fmla="*/ 101603 h 946150"/>
              <a:gd name="connsiteX1" fmla="*/ 114303 w 1066800"/>
              <a:gd name="connsiteY1" fmla="*/ 0 h 946150"/>
              <a:gd name="connsiteX2" fmla="*/ 958847 w 1066800"/>
              <a:gd name="connsiteY2" fmla="*/ 6350 h 946150"/>
              <a:gd name="connsiteX3" fmla="*/ 1066800 w 1066800"/>
              <a:gd name="connsiteY3" fmla="*/ 114303 h 946150"/>
              <a:gd name="connsiteX4" fmla="*/ 1054100 w 1066800"/>
              <a:gd name="connsiteY4" fmla="*/ 844547 h 946150"/>
              <a:gd name="connsiteX5" fmla="*/ 927097 w 1066800"/>
              <a:gd name="connsiteY5" fmla="*/ 939800 h 946150"/>
              <a:gd name="connsiteX6" fmla="*/ 95253 w 1066800"/>
              <a:gd name="connsiteY6" fmla="*/ 946150 h 946150"/>
              <a:gd name="connsiteX7" fmla="*/ 0 w 1066800"/>
              <a:gd name="connsiteY7" fmla="*/ 831847 h 946150"/>
              <a:gd name="connsiteX8" fmla="*/ 12700 w 1066800"/>
              <a:gd name="connsiteY8" fmla="*/ 101603 h 946150"/>
              <a:gd name="connsiteX0" fmla="*/ 12700 w 1066800"/>
              <a:gd name="connsiteY0" fmla="*/ 107953 h 952500"/>
              <a:gd name="connsiteX1" fmla="*/ 114303 w 1066800"/>
              <a:gd name="connsiteY1" fmla="*/ 6350 h 952500"/>
              <a:gd name="connsiteX2" fmla="*/ 939797 w 1066800"/>
              <a:gd name="connsiteY2" fmla="*/ 0 h 952500"/>
              <a:gd name="connsiteX3" fmla="*/ 1066800 w 1066800"/>
              <a:gd name="connsiteY3" fmla="*/ 120653 h 952500"/>
              <a:gd name="connsiteX4" fmla="*/ 1054100 w 1066800"/>
              <a:gd name="connsiteY4" fmla="*/ 850897 h 952500"/>
              <a:gd name="connsiteX5" fmla="*/ 927097 w 1066800"/>
              <a:gd name="connsiteY5" fmla="*/ 946150 h 952500"/>
              <a:gd name="connsiteX6" fmla="*/ 95253 w 1066800"/>
              <a:gd name="connsiteY6" fmla="*/ 952500 h 952500"/>
              <a:gd name="connsiteX7" fmla="*/ 0 w 1066800"/>
              <a:gd name="connsiteY7" fmla="*/ 838197 h 952500"/>
              <a:gd name="connsiteX8" fmla="*/ 12700 w 1066800"/>
              <a:gd name="connsiteY8" fmla="*/ 107953 h 952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66800" h="952500">
                <a:moveTo>
                  <a:pt x="12700" y="107953"/>
                </a:moveTo>
                <a:cubicBezTo>
                  <a:pt x="12700" y="23783"/>
                  <a:pt x="30133" y="6350"/>
                  <a:pt x="114303" y="6350"/>
                </a:cubicBezTo>
                <a:lnTo>
                  <a:pt x="939797" y="0"/>
                </a:lnTo>
                <a:cubicBezTo>
                  <a:pt x="1023967" y="0"/>
                  <a:pt x="1066800" y="36483"/>
                  <a:pt x="1066800" y="120653"/>
                </a:cubicBezTo>
                <a:lnTo>
                  <a:pt x="1054100" y="850897"/>
                </a:lnTo>
                <a:cubicBezTo>
                  <a:pt x="1054100" y="935067"/>
                  <a:pt x="1011267" y="946150"/>
                  <a:pt x="927097" y="946150"/>
                </a:cubicBezTo>
                <a:lnTo>
                  <a:pt x="95253" y="952500"/>
                </a:lnTo>
                <a:cubicBezTo>
                  <a:pt x="11083" y="952500"/>
                  <a:pt x="0" y="922367"/>
                  <a:pt x="0" y="838197"/>
                </a:cubicBezTo>
                <a:lnTo>
                  <a:pt x="12700" y="107953"/>
                </a:lnTo>
                <a:close/>
              </a:path>
            </a:pathLst>
          </a:custGeom>
          <a:solidFill>
            <a:srgbClr val="00B0F0">
              <a:alpha val="3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9" name="Rounded Rectangle 1"/>
          <p:cNvSpPr/>
          <p:nvPr/>
        </p:nvSpPr>
        <p:spPr bwMode="auto">
          <a:xfrm>
            <a:off x="5867400" y="2578101"/>
            <a:ext cx="1188000" cy="952500"/>
          </a:xfrm>
          <a:custGeom>
            <a:avLst/>
            <a:gdLst>
              <a:gd name="connsiteX0" fmla="*/ 0 w 1066800"/>
              <a:gd name="connsiteY0" fmla="*/ 152403 h 914400"/>
              <a:gd name="connsiteX1" fmla="*/ 152403 w 1066800"/>
              <a:gd name="connsiteY1" fmla="*/ 0 h 914400"/>
              <a:gd name="connsiteX2" fmla="*/ 914397 w 1066800"/>
              <a:gd name="connsiteY2" fmla="*/ 0 h 914400"/>
              <a:gd name="connsiteX3" fmla="*/ 1066800 w 1066800"/>
              <a:gd name="connsiteY3" fmla="*/ 152403 h 914400"/>
              <a:gd name="connsiteX4" fmla="*/ 1066800 w 1066800"/>
              <a:gd name="connsiteY4" fmla="*/ 761997 h 914400"/>
              <a:gd name="connsiteX5" fmla="*/ 914397 w 1066800"/>
              <a:gd name="connsiteY5" fmla="*/ 914400 h 914400"/>
              <a:gd name="connsiteX6" fmla="*/ 152403 w 1066800"/>
              <a:gd name="connsiteY6" fmla="*/ 914400 h 914400"/>
              <a:gd name="connsiteX7" fmla="*/ 0 w 1066800"/>
              <a:gd name="connsiteY7" fmla="*/ 761997 h 914400"/>
              <a:gd name="connsiteX8" fmla="*/ 0 w 1066800"/>
              <a:gd name="connsiteY8" fmla="*/ 152403 h 914400"/>
              <a:gd name="connsiteX0" fmla="*/ 0 w 1066800"/>
              <a:gd name="connsiteY0" fmla="*/ 152403 h 914400"/>
              <a:gd name="connsiteX1" fmla="*/ 152403 w 1066800"/>
              <a:gd name="connsiteY1" fmla="*/ 0 h 914400"/>
              <a:gd name="connsiteX2" fmla="*/ 914397 w 1066800"/>
              <a:gd name="connsiteY2" fmla="*/ 0 h 914400"/>
              <a:gd name="connsiteX3" fmla="*/ 1066800 w 1066800"/>
              <a:gd name="connsiteY3" fmla="*/ 107953 h 914400"/>
              <a:gd name="connsiteX4" fmla="*/ 1066800 w 1066800"/>
              <a:gd name="connsiteY4" fmla="*/ 761997 h 914400"/>
              <a:gd name="connsiteX5" fmla="*/ 914397 w 1066800"/>
              <a:gd name="connsiteY5" fmla="*/ 914400 h 914400"/>
              <a:gd name="connsiteX6" fmla="*/ 152403 w 1066800"/>
              <a:gd name="connsiteY6" fmla="*/ 914400 h 914400"/>
              <a:gd name="connsiteX7" fmla="*/ 0 w 1066800"/>
              <a:gd name="connsiteY7" fmla="*/ 761997 h 914400"/>
              <a:gd name="connsiteX8" fmla="*/ 0 w 1066800"/>
              <a:gd name="connsiteY8" fmla="*/ 152403 h 914400"/>
              <a:gd name="connsiteX0" fmla="*/ 0 w 1066800"/>
              <a:gd name="connsiteY0" fmla="*/ 152403 h 914400"/>
              <a:gd name="connsiteX1" fmla="*/ 152403 w 1066800"/>
              <a:gd name="connsiteY1" fmla="*/ 0 h 914400"/>
              <a:gd name="connsiteX2" fmla="*/ 958847 w 1066800"/>
              <a:gd name="connsiteY2" fmla="*/ 0 h 914400"/>
              <a:gd name="connsiteX3" fmla="*/ 1066800 w 1066800"/>
              <a:gd name="connsiteY3" fmla="*/ 107953 h 914400"/>
              <a:gd name="connsiteX4" fmla="*/ 1066800 w 1066800"/>
              <a:gd name="connsiteY4" fmla="*/ 761997 h 914400"/>
              <a:gd name="connsiteX5" fmla="*/ 914397 w 1066800"/>
              <a:gd name="connsiteY5" fmla="*/ 914400 h 914400"/>
              <a:gd name="connsiteX6" fmla="*/ 152403 w 1066800"/>
              <a:gd name="connsiteY6" fmla="*/ 914400 h 914400"/>
              <a:gd name="connsiteX7" fmla="*/ 0 w 1066800"/>
              <a:gd name="connsiteY7" fmla="*/ 761997 h 914400"/>
              <a:gd name="connsiteX8" fmla="*/ 0 w 1066800"/>
              <a:gd name="connsiteY8" fmla="*/ 152403 h 914400"/>
              <a:gd name="connsiteX0" fmla="*/ 0 w 1066800"/>
              <a:gd name="connsiteY0" fmla="*/ 152403 h 914601"/>
              <a:gd name="connsiteX1" fmla="*/ 152403 w 1066800"/>
              <a:gd name="connsiteY1" fmla="*/ 0 h 914601"/>
              <a:gd name="connsiteX2" fmla="*/ 958847 w 1066800"/>
              <a:gd name="connsiteY2" fmla="*/ 0 h 914601"/>
              <a:gd name="connsiteX3" fmla="*/ 1066800 w 1066800"/>
              <a:gd name="connsiteY3" fmla="*/ 107953 h 914601"/>
              <a:gd name="connsiteX4" fmla="*/ 1054100 w 1066800"/>
              <a:gd name="connsiteY4" fmla="*/ 838197 h 914601"/>
              <a:gd name="connsiteX5" fmla="*/ 914397 w 1066800"/>
              <a:gd name="connsiteY5" fmla="*/ 914400 h 914601"/>
              <a:gd name="connsiteX6" fmla="*/ 152403 w 1066800"/>
              <a:gd name="connsiteY6" fmla="*/ 914400 h 914601"/>
              <a:gd name="connsiteX7" fmla="*/ 0 w 1066800"/>
              <a:gd name="connsiteY7" fmla="*/ 761997 h 914601"/>
              <a:gd name="connsiteX8" fmla="*/ 0 w 1066800"/>
              <a:gd name="connsiteY8" fmla="*/ 152403 h 914601"/>
              <a:gd name="connsiteX0" fmla="*/ 0 w 1066800"/>
              <a:gd name="connsiteY0" fmla="*/ 152403 h 933450"/>
              <a:gd name="connsiteX1" fmla="*/ 152403 w 1066800"/>
              <a:gd name="connsiteY1" fmla="*/ 0 h 933450"/>
              <a:gd name="connsiteX2" fmla="*/ 958847 w 1066800"/>
              <a:gd name="connsiteY2" fmla="*/ 0 h 933450"/>
              <a:gd name="connsiteX3" fmla="*/ 1066800 w 1066800"/>
              <a:gd name="connsiteY3" fmla="*/ 107953 h 933450"/>
              <a:gd name="connsiteX4" fmla="*/ 1054100 w 1066800"/>
              <a:gd name="connsiteY4" fmla="*/ 838197 h 933450"/>
              <a:gd name="connsiteX5" fmla="*/ 927097 w 1066800"/>
              <a:gd name="connsiteY5" fmla="*/ 933450 h 933450"/>
              <a:gd name="connsiteX6" fmla="*/ 152403 w 1066800"/>
              <a:gd name="connsiteY6" fmla="*/ 914400 h 933450"/>
              <a:gd name="connsiteX7" fmla="*/ 0 w 1066800"/>
              <a:gd name="connsiteY7" fmla="*/ 761997 h 933450"/>
              <a:gd name="connsiteX8" fmla="*/ 0 w 1066800"/>
              <a:gd name="connsiteY8" fmla="*/ 152403 h 933450"/>
              <a:gd name="connsiteX0" fmla="*/ 0 w 1066800"/>
              <a:gd name="connsiteY0" fmla="*/ 152403 h 939800"/>
              <a:gd name="connsiteX1" fmla="*/ 152403 w 1066800"/>
              <a:gd name="connsiteY1" fmla="*/ 0 h 939800"/>
              <a:gd name="connsiteX2" fmla="*/ 958847 w 1066800"/>
              <a:gd name="connsiteY2" fmla="*/ 0 h 939800"/>
              <a:gd name="connsiteX3" fmla="*/ 1066800 w 1066800"/>
              <a:gd name="connsiteY3" fmla="*/ 107953 h 939800"/>
              <a:gd name="connsiteX4" fmla="*/ 1054100 w 1066800"/>
              <a:gd name="connsiteY4" fmla="*/ 838197 h 939800"/>
              <a:gd name="connsiteX5" fmla="*/ 927097 w 1066800"/>
              <a:gd name="connsiteY5" fmla="*/ 933450 h 939800"/>
              <a:gd name="connsiteX6" fmla="*/ 95253 w 1066800"/>
              <a:gd name="connsiteY6" fmla="*/ 939800 h 939800"/>
              <a:gd name="connsiteX7" fmla="*/ 0 w 1066800"/>
              <a:gd name="connsiteY7" fmla="*/ 761997 h 939800"/>
              <a:gd name="connsiteX8" fmla="*/ 0 w 1066800"/>
              <a:gd name="connsiteY8" fmla="*/ 152403 h 939800"/>
              <a:gd name="connsiteX0" fmla="*/ 0 w 1066800"/>
              <a:gd name="connsiteY0" fmla="*/ 152403 h 939800"/>
              <a:gd name="connsiteX1" fmla="*/ 152403 w 1066800"/>
              <a:gd name="connsiteY1" fmla="*/ 0 h 939800"/>
              <a:gd name="connsiteX2" fmla="*/ 958847 w 1066800"/>
              <a:gd name="connsiteY2" fmla="*/ 0 h 939800"/>
              <a:gd name="connsiteX3" fmla="*/ 1066800 w 1066800"/>
              <a:gd name="connsiteY3" fmla="*/ 107953 h 939800"/>
              <a:gd name="connsiteX4" fmla="*/ 1054100 w 1066800"/>
              <a:gd name="connsiteY4" fmla="*/ 838197 h 939800"/>
              <a:gd name="connsiteX5" fmla="*/ 927097 w 1066800"/>
              <a:gd name="connsiteY5" fmla="*/ 933450 h 939800"/>
              <a:gd name="connsiteX6" fmla="*/ 95253 w 1066800"/>
              <a:gd name="connsiteY6" fmla="*/ 939800 h 939800"/>
              <a:gd name="connsiteX7" fmla="*/ 0 w 1066800"/>
              <a:gd name="connsiteY7" fmla="*/ 825497 h 939800"/>
              <a:gd name="connsiteX8" fmla="*/ 0 w 1066800"/>
              <a:gd name="connsiteY8" fmla="*/ 152403 h 939800"/>
              <a:gd name="connsiteX0" fmla="*/ 12700 w 1066800"/>
              <a:gd name="connsiteY0" fmla="*/ 95253 h 939800"/>
              <a:gd name="connsiteX1" fmla="*/ 152403 w 1066800"/>
              <a:gd name="connsiteY1" fmla="*/ 0 h 939800"/>
              <a:gd name="connsiteX2" fmla="*/ 958847 w 1066800"/>
              <a:gd name="connsiteY2" fmla="*/ 0 h 939800"/>
              <a:gd name="connsiteX3" fmla="*/ 1066800 w 1066800"/>
              <a:gd name="connsiteY3" fmla="*/ 107953 h 939800"/>
              <a:gd name="connsiteX4" fmla="*/ 1054100 w 1066800"/>
              <a:gd name="connsiteY4" fmla="*/ 838197 h 939800"/>
              <a:gd name="connsiteX5" fmla="*/ 927097 w 1066800"/>
              <a:gd name="connsiteY5" fmla="*/ 933450 h 939800"/>
              <a:gd name="connsiteX6" fmla="*/ 95253 w 1066800"/>
              <a:gd name="connsiteY6" fmla="*/ 939800 h 939800"/>
              <a:gd name="connsiteX7" fmla="*/ 0 w 1066800"/>
              <a:gd name="connsiteY7" fmla="*/ 825497 h 939800"/>
              <a:gd name="connsiteX8" fmla="*/ 12700 w 1066800"/>
              <a:gd name="connsiteY8" fmla="*/ 95253 h 939800"/>
              <a:gd name="connsiteX0" fmla="*/ 12700 w 1066800"/>
              <a:gd name="connsiteY0" fmla="*/ 101603 h 946150"/>
              <a:gd name="connsiteX1" fmla="*/ 114303 w 1066800"/>
              <a:gd name="connsiteY1" fmla="*/ 0 h 946150"/>
              <a:gd name="connsiteX2" fmla="*/ 958847 w 1066800"/>
              <a:gd name="connsiteY2" fmla="*/ 6350 h 946150"/>
              <a:gd name="connsiteX3" fmla="*/ 1066800 w 1066800"/>
              <a:gd name="connsiteY3" fmla="*/ 114303 h 946150"/>
              <a:gd name="connsiteX4" fmla="*/ 1054100 w 1066800"/>
              <a:gd name="connsiteY4" fmla="*/ 844547 h 946150"/>
              <a:gd name="connsiteX5" fmla="*/ 927097 w 1066800"/>
              <a:gd name="connsiteY5" fmla="*/ 939800 h 946150"/>
              <a:gd name="connsiteX6" fmla="*/ 95253 w 1066800"/>
              <a:gd name="connsiteY6" fmla="*/ 946150 h 946150"/>
              <a:gd name="connsiteX7" fmla="*/ 0 w 1066800"/>
              <a:gd name="connsiteY7" fmla="*/ 831847 h 946150"/>
              <a:gd name="connsiteX8" fmla="*/ 12700 w 1066800"/>
              <a:gd name="connsiteY8" fmla="*/ 101603 h 946150"/>
              <a:gd name="connsiteX0" fmla="*/ 12700 w 1066800"/>
              <a:gd name="connsiteY0" fmla="*/ 107953 h 952500"/>
              <a:gd name="connsiteX1" fmla="*/ 114303 w 1066800"/>
              <a:gd name="connsiteY1" fmla="*/ 6350 h 952500"/>
              <a:gd name="connsiteX2" fmla="*/ 939797 w 1066800"/>
              <a:gd name="connsiteY2" fmla="*/ 0 h 952500"/>
              <a:gd name="connsiteX3" fmla="*/ 1066800 w 1066800"/>
              <a:gd name="connsiteY3" fmla="*/ 120653 h 952500"/>
              <a:gd name="connsiteX4" fmla="*/ 1054100 w 1066800"/>
              <a:gd name="connsiteY4" fmla="*/ 850897 h 952500"/>
              <a:gd name="connsiteX5" fmla="*/ 927097 w 1066800"/>
              <a:gd name="connsiteY5" fmla="*/ 946150 h 952500"/>
              <a:gd name="connsiteX6" fmla="*/ 95253 w 1066800"/>
              <a:gd name="connsiteY6" fmla="*/ 952500 h 952500"/>
              <a:gd name="connsiteX7" fmla="*/ 0 w 1066800"/>
              <a:gd name="connsiteY7" fmla="*/ 838197 h 952500"/>
              <a:gd name="connsiteX8" fmla="*/ 12700 w 1066800"/>
              <a:gd name="connsiteY8" fmla="*/ 107953 h 952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66800" h="952500">
                <a:moveTo>
                  <a:pt x="12700" y="107953"/>
                </a:moveTo>
                <a:cubicBezTo>
                  <a:pt x="12700" y="23783"/>
                  <a:pt x="30133" y="6350"/>
                  <a:pt x="114303" y="6350"/>
                </a:cubicBezTo>
                <a:lnTo>
                  <a:pt x="939797" y="0"/>
                </a:lnTo>
                <a:cubicBezTo>
                  <a:pt x="1023967" y="0"/>
                  <a:pt x="1066800" y="36483"/>
                  <a:pt x="1066800" y="120653"/>
                </a:cubicBezTo>
                <a:lnTo>
                  <a:pt x="1054100" y="850897"/>
                </a:lnTo>
                <a:cubicBezTo>
                  <a:pt x="1054100" y="935067"/>
                  <a:pt x="1011267" y="946150"/>
                  <a:pt x="927097" y="946150"/>
                </a:cubicBezTo>
                <a:lnTo>
                  <a:pt x="95253" y="952500"/>
                </a:lnTo>
                <a:cubicBezTo>
                  <a:pt x="11083" y="952500"/>
                  <a:pt x="0" y="922367"/>
                  <a:pt x="0" y="838197"/>
                </a:cubicBezTo>
                <a:lnTo>
                  <a:pt x="12700" y="107953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" name="Rounded Rectangle 1"/>
          <p:cNvSpPr/>
          <p:nvPr/>
        </p:nvSpPr>
        <p:spPr bwMode="auto">
          <a:xfrm>
            <a:off x="7629040" y="2578101"/>
            <a:ext cx="1188000" cy="952500"/>
          </a:xfrm>
          <a:custGeom>
            <a:avLst/>
            <a:gdLst>
              <a:gd name="connsiteX0" fmla="*/ 0 w 1066800"/>
              <a:gd name="connsiteY0" fmla="*/ 152403 h 914400"/>
              <a:gd name="connsiteX1" fmla="*/ 152403 w 1066800"/>
              <a:gd name="connsiteY1" fmla="*/ 0 h 914400"/>
              <a:gd name="connsiteX2" fmla="*/ 914397 w 1066800"/>
              <a:gd name="connsiteY2" fmla="*/ 0 h 914400"/>
              <a:gd name="connsiteX3" fmla="*/ 1066800 w 1066800"/>
              <a:gd name="connsiteY3" fmla="*/ 152403 h 914400"/>
              <a:gd name="connsiteX4" fmla="*/ 1066800 w 1066800"/>
              <a:gd name="connsiteY4" fmla="*/ 761997 h 914400"/>
              <a:gd name="connsiteX5" fmla="*/ 914397 w 1066800"/>
              <a:gd name="connsiteY5" fmla="*/ 914400 h 914400"/>
              <a:gd name="connsiteX6" fmla="*/ 152403 w 1066800"/>
              <a:gd name="connsiteY6" fmla="*/ 914400 h 914400"/>
              <a:gd name="connsiteX7" fmla="*/ 0 w 1066800"/>
              <a:gd name="connsiteY7" fmla="*/ 761997 h 914400"/>
              <a:gd name="connsiteX8" fmla="*/ 0 w 1066800"/>
              <a:gd name="connsiteY8" fmla="*/ 152403 h 914400"/>
              <a:gd name="connsiteX0" fmla="*/ 0 w 1066800"/>
              <a:gd name="connsiteY0" fmla="*/ 152403 h 914400"/>
              <a:gd name="connsiteX1" fmla="*/ 152403 w 1066800"/>
              <a:gd name="connsiteY1" fmla="*/ 0 h 914400"/>
              <a:gd name="connsiteX2" fmla="*/ 914397 w 1066800"/>
              <a:gd name="connsiteY2" fmla="*/ 0 h 914400"/>
              <a:gd name="connsiteX3" fmla="*/ 1066800 w 1066800"/>
              <a:gd name="connsiteY3" fmla="*/ 107953 h 914400"/>
              <a:gd name="connsiteX4" fmla="*/ 1066800 w 1066800"/>
              <a:gd name="connsiteY4" fmla="*/ 761997 h 914400"/>
              <a:gd name="connsiteX5" fmla="*/ 914397 w 1066800"/>
              <a:gd name="connsiteY5" fmla="*/ 914400 h 914400"/>
              <a:gd name="connsiteX6" fmla="*/ 152403 w 1066800"/>
              <a:gd name="connsiteY6" fmla="*/ 914400 h 914400"/>
              <a:gd name="connsiteX7" fmla="*/ 0 w 1066800"/>
              <a:gd name="connsiteY7" fmla="*/ 761997 h 914400"/>
              <a:gd name="connsiteX8" fmla="*/ 0 w 1066800"/>
              <a:gd name="connsiteY8" fmla="*/ 152403 h 914400"/>
              <a:gd name="connsiteX0" fmla="*/ 0 w 1066800"/>
              <a:gd name="connsiteY0" fmla="*/ 152403 h 914400"/>
              <a:gd name="connsiteX1" fmla="*/ 152403 w 1066800"/>
              <a:gd name="connsiteY1" fmla="*/ 0 h 914400"/>
              <a:gd name="connsiteX2" fmla="*/ 958847 w 1066800"/>
              <a:gd name="connsiteY2" fmla="*/ 0 h 914400"/>
              <a:gd name="connsiteX3" fmla="*/ 1066800 w 1066800"/>
              <a:gd name="connsiteY3" fmla="*/ 107953 h 914400"/>
              <a:gd name="connsiteX4" fmla="*/ 1066800 w 1066800"/>
              <a:gd name="connsiteY4" fmla="*/ 761997 h 914400"/>
              <a:gd name="connsiteX5" fmla="*/ 914397 w 1066800"/>
              <a:gd name="connsiteY5" fmla="*/ 914400 h 914400"/>
              <a:gd name="connsiteX6" fmla="*/ 152403 w 1066800"/>
              <a:gd name="connsiteY6" fmla="*/ 914400 h 914400"/>
              <a:gd name="connsiteX7" fmla="*/ 0 w 1066800"/>
              <a:gd name="connsiteY7" fmla="*/ 761997 h 914400"/>
              <a:gd name="connsiteX8" fmla="*/ 0 w 1066800"/>
              <a:gd name="connsiteY8" fmla="*/ 152403 h 914400"/>
              <a:gd name="connsiteX0" fmla="*/ 0 w 1066800"/>
              <a:gd name="connsiteY0" fmla="*/ 152403 h 914601"/>
              <a:gd name="connsiteX1" fmla="*/ 152403 w 1066800"/>
              <a:gd name="connsiteY1" fmla="*/ 0 h 914601"/>
              <a:gd name="connsiteX2" fmla="*/ 958847 w 1066800"/>
              <a:gd name="connsiteY2" fmla="*/ 0 h 914601"/>
              <a:gd name="connsiteX3" fmla="*/ 1066800 w 1066800"/>
              <a:gd name="connsiteY3" fmla="*/ 107953 h 914601"/>
              <a:gd name="connsiteX4" fmla="*/ 1054100 w 1066800"/>
              <a:gd name="connsiteY4" fmla="*/ 838197 h 914601"/>
              <a:gd name="connsiteX5" fmla="*/ 914397 w 1066800"/>
              <a:gd name="connsiteY5" fmla="*/ 914400 h 914601"/>
              <a:gd name="connsiteX6" fmla="*/ 152403 w 1066800"/>
              <a:gd name="connsiteY6" fmla="*/ 914400 h 914601"/>
              <a:gd name="connsiteX7" fmla="*/ 0 w 1066800"/>
              <a:gd name="connsiteY7" fmla="*/ 761997 h 914601"/>
              <a:gd name="connsiteX8" fmla="*/ 0 w 1066800"/>
              <a:gd name="connsiteY8" fmla="*/ 152403 h 914601"/>
              <a:gd name="connsiteX0" fmla="*/ 0 w 1066800"/>
              <a:gd name="connsiteY0" fmla="*/ 152403 h 933450"/>
              <a:gd name="connsiteX1" fmla="*/ 152403 w 1066800"/>
              <a:gd name="connsiteY1" fmla="*/ 0 h 933450"/>
              <a:gd name="connsiteX2" fmla="*/ 958847 w 1066800"/>
              <a:gd name="connsiteY2" fmla="*/ 0 h 933450"/>
              <a:gd name="connsiteX3" fmla="*/ 1066800 w 1066800"/>
              <a:gd name="connsiteY3" fmla="*/ 107953 h 933450"/>
              <a:gd name="connsiteX4" fmla="*/ 1054100 w 1066800"/>
              <a:gd name="connsiteY4" fmla="*/ 838197 h 933450"/>
              <a:gd name="connsiteX5" fmla="*/ 927097 w 1066800"/>
              <a:gd name="connsiteY5" fmla="*/ 933450 h 933450"/>
              <a:gd name="connsiteX6" fmla="*/ 152403 w 1066800"/>
              <a:gd name="connsiteY6" fmla="*/ 914400 h 933450"/>
              <a:gd name="connsiteX7" fmla="*/ 0 w 1066800"/>
              <a:gd name="connsiteY7" fmla="*/ 761997 h 933450"/>
              <a:gd name="connsiteX8" fmla="*/ 0 w 1066800"/>
              <a:gd name="connsiteY8" fmla="*/ 152403 h 933450"/>
              <a:gd name="connsiteX0" fmla="*/ 0 w 1066800"/>
              <a:gd name="connsiteY0" fmla="*/ 152403 h 939800"/>
              <a:gd name="connsiteX1" fmla="*/ 152403 w 1066800"/>
              <a:gd name="connsiteY1" fmla="*/ 0 h 939800"/>
              <a:gd name="connsiteX2" fmla="*/ 958847 w 1066800"/>
              <a:gd name="connsiteY2" fmla="*/ 0 h 939800"/>
              <a:gd name="connsiteX3" fmla="*/ 1066800 w 1066800"/>
              <a:gd name="connsiteY3" fmla="*/ 107953 h 939800"/>
              <a:gd name="connsiteX4" fmla="*/ 1054100 w 1066800"/>
              <a:gd name="connsiteY4" fmla="*/ 838197 h 939800"/>
              <a:gd name="connsiteX5" fmla="*/ 927097 w 1066800"/>
              <a:gd name="connsiteY5" fmla="*/ 933450 h 939800"/>
              <a:gd name="connsiteX6" fmla="*/ 95253 w 1066800"/>
              <a:gd name="connsiteY6" fmla="*/ 939800 h 939800"/>
              <a:gd name="connsiteX7" fmla="*/ 0 w 1066800"/>
              <a:gd name="connsiteY7" fmla="*/ 761997 h 939800"/>
              <a:gd name="connsiteX8" fmla="*/ 0 w 1066800"/>
              <a:gd name="connsiteY8" fmla="*/ 152403 h 939800"/>
              <a:gd name="connsiteX0" fmla="*/ 0 w 1066800"/>
              <a:gd name="connsiteY0" fmla="*/ 152403 h 939800"/>
              <a:gd name="connsiteX1" fmla="*/ 152403 w 1066800"/>
              <a:gd name="connsiteY1" fmla="*/ 0 h 939800"/>
              <a:gd name="connsiteX2" fmla="*/ 958847 w 1066800"/>
              <a:gd name="connsiteY2" fmla="*/ 0 h 939800"/>
              <a:gd name="connsiteX3" fmla="*/ 1066800 w 1066800"/>
              <a:gd name="connsiteY3" fmla="*/ 107953 h 939800"/>
              <a:gd name="connsiteX4" fmla="*/ 1054100 w 1066800"/>
              <a:gd name="connsiteY4" fmla="*/ 838197 h 939800"/>
              <a:gd name="connsiteX5" fmla="*/ 927097 w 1066800"/>
              <a:gd name="connsiteY5" fmla="*/ 933450 h 939800"/>
              <a:gd name="connsiteX6" fmla="*/ 95253 w 1066800"/>
              <a:gd name="connsiteY6" fmla="*/ 939800 h 939800"/>
              <a:gd name="connsiteX7" fmla="*/ 0 w 1066800"/>
              <a:gd name="connsiteY7" fmla="*/ 825497 h 939800"/>
              <a:gd name="connsiteX8" fmla="*/ 0 w 1066800"/>
              <a:gd name="connsiteY8" fmla="*/ 152403 h 939800"/>
              <a:gd name="connsiteX0" fmla="*/ 12700 w 1066800"/>
              <a:gd name="connsiteY0" fmla="*/ 95253 h 939800"/>
              <a:gd name="connsiteX1" fmla="*/ 152403 w 1066800"/>
              <a:gd name="connsiteY1" fmla="*/ 0 h 939800"/>
              <a:gd name="connsiteX2" fmla="*/ 958847 w 1066800"/>
              <a:gd name="connsiteY2" fmla="*/ 0 h 939800"/>
              <a:gd name="connsiteX3" fmla="*/ 1066800 w 1066800"/>
              <a:gd name="connsiteY3" fmla="*/ 107953 h 939800"/>
              <a:gd name="connsiteX4" fmla="*/ 1054100 w 1066800"/>
              <a:gd name="connsiteY4" fmla="*/ 838197 h 939800"/>
              <a:gd name="connsiteX5" fmla="*/ 927097 w 1066800"/>
              <a:gd name="connsiteY5" fmla="*/ 933450 h 939800"/>
              <a:gd name="connsiteX6" fmla="*/ 95253 w 1066800"/>
              <a:gd name="connsiteY6" fmla="*/ 939800 h 939800"/>
              <a:gd name="connsiteX7" fmla="*/ 0 w 1066800"/>
              <a:gd name="connsiteY7" fmla="*/ 825497 h 939800"/>
              <a:gd name="connsiteX8" fmla="*/ 12700 w 1066800"/>
              <a:gd name="connsiteY8" fmla="*/ 95253 h 939800"/>
              <a:gd name="connsiteX0" fmla="*/ 12700 w 1066800"/>
              <a:gd name="connsiteY0" fmla="*/ 101603 h 946150"/>
              <a:gd name="connsiteX1" fmla="*/ 114303 w 1066800"/>
              <a:gd name="connsiteY1" fmla="*/ 0 h 946150"/>
              <a:gd name="connsiteX2" fmla="*/ 958847 w 1066800"/>
              <a:gd name="connsiteY2" fmla="*/ 6350 h 946150"/>
              <a:gd name="connsiteX3" fmla="*/ 1066800 w 1066800"/>
              <a:gd name="connsiteY3" fmla="*/ 114303 h 946150"/>
              <a:gd name="connsiteX4" fmla="*/ 1054100 w 1066800"/>
              <a:gd name="connsiteY4" fmla="*/ 844547 h 946150"/>
              <a:gd name="connsiteX5" fmla="*/ 927097 w 1066800"/>
              <a:gd name="connsiteY5" fmla="*/ 939800 h 946150"/>
              <a:gd name="connsiteX6" fmla="*/ 95253 w 1066800"/>
              <a:gd name="connsiteY6" fmla="*/ 946150 h 946150"/>
              <a:gd name="connsiteX7" fmla="*/ 0 w 1066800"/>
              <a:gd name="connsiteY7" fmla="*/ 831847 h 946150"/>
              <a:gd name="connsiteX8" fmla="*/ 12700 w 1066800"/>
              <a:gd name="connsiteY8" fmla="*/ 101603 h 946150"/>
              <a:gd name="connsiteX0" fmla="*/ 12700 w 1066800"/>
              <a:gd name="connsiteY0" fmla="*/ 107953 h 952500"/>
              <a:gd name="connsiteX1" fmla="*/ 114303 w 1066800"/>
              <a:gd name="connsiteY1" fmla="*/ 6350 h 952500"/>
              <a:gd name="connsiteX2" fmla="*/ 939797 w 1066800"/>
              <a:gd name="connsiteY2" fmla="*/ 0 h 952500"/>
              <a:gd name="connsiteX3" fmla="*/ 1066800 w 1066800"/>
              <a:gd name="connsiteY3" fmla="*/ 120653 h 952500"/>
              <a:gd name="connsiteX4" fmla="*/ 1054100 w 1066800"/>
              <a:gd name="connsiteY4" fmla="*/ 850897 h 952500"/>
              <a:gd name="connsiteX5" fmla="*/ 927097 w 1066800"/>
              <a:gd name="connsiteY5" fmla="*/ 946150 h 952500"/>
              <a:gd name="connsiteX6" fmla="*/ 95253 w 1066800"/>
              <a:gd name="connsiteY6" fmla="*/ 952500 h 952500"/>
              <a:gd name="connsiteX7" fmla="*/ 0 w 1066800"/>
              <a:gd name="connsiteY7" fmla="*/ 838197 h 952500"/>
              <a:gd name="connsiteX8" fmla="*/ 12700 w 1066800"/>
              <a:gd name="connsiteY8" fmla="*/ 107953 h 952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66800" h="952500">
                <a:moveTo>
                  <a:pt x="12700" y="107953"/>
                </a:moveTo>
                <a:cubicBezTo>
                  <a:pt x="12700" y="23783"/>
                  <a:pt x="30133" y="6350"/>
                  <a:pt x="114303" y="6350"/>
                </a:cubicBezTo>
                <a:lnTo>
                  <a:pt x="939797" y="0"/>
                </a:lnTo>
                <a:cubicBezTo>
                  <a:pt x="1023967" y="0"/>
                  <a:pt x="1066800" y="36483"/>
                  <a:pt x="1066800" y="120653"/>
                </a:cubicBezTo>
                <a:lnTo>
                  <a:pt x="1054100" y="850897"/>
                </a:lnTo>
                <a:cubicBezTo>
                  <a:pt x="1054100" y="935067"/>
                  <a:pt x="1011267" y="946150"/>
                  <a:pt x="927097" y="946150"/>
                </a:cubicBezTo>
                <a:lnTo>
                  <a:pt x="95253" y="952500"/>
                </a:lnTo>
                <a:cubicBezTo>
                  <a:pt x="11083" y="952500"/>
                  <a:pt x="0" y="922367"/>
                  <a:pt x="0" y="838197"/>
                </a:cubicBezTo>
                <a:lnTo>
                  <a:pt x="12700" y="107953"/>
                </a:lnTo>
                <a:close/>
              </a:path>
            </a:pathLst>
          </a:custGeom>
          <a:solidFill>
            <a:srgbClr val="7030A0">
              <a:alpha val="3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Title 1">
            <a:extLst>
              <a:ext uri="{FF2B5EF4-FFF2-40B4-BE49-F238E27FC236}">
                <a16:creationId xmlns:a16="http://schemas.microsoft.com/office/drawing/2014/main" id="{58CD50FE-8E77-B643-9A37-E3042E6119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9067800" cy="10668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Systolic Array: Advantages &amp; Disadvantages</a:t>
            </a:r>
          </a:p>
        </p:txBody>
      </p:sp>
      <p:sp>
        <p:nvSpPr>
          <p:cNvPr id="161794" name="Content Placeholder 2">
            <a:extLst>
              <a:ext uri="{FF2B5EF4-FFF2-40B4-BE49-F238E27FC236}">
                <a16:creationId xmlns:a16="http://schemas.microsoft.com/office/drawing/2014/main" id="{2E2D8D5C-EA6B-9D4F-B0EF-13D3B14232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Advantages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Makes </a:t>
            </a:r>
            <a:r>
              <a:rPr lang="en-US" altLang="en-US" dirty="0">
                <a:solidFill>
                  <a:srgbClr val="0432FF"/>
                </a:solidFill>
                <a:ea typeface="ＭＳ Ｐゴシック" panose="020B0600070205080204" pitchFamily="34" charset="-128"/>
              </a:rPr>
              <a:t>multiple uses of each data item </a:t>
            </a:r>
            <a:r>
              <a:rPr lang="en-US" altLang="en-US" dirty="0">
                <a:ea typeface="ＭＳ Ｐゴシック" panose="020B0600070205080204" pitchFamily="34" charset="-128"/>
                <a:sym typeface="Wingdings" pitchFamily="2" charset="2"/>
              </a:rPr>
              <a:t> reduced need for fetching/</a:t>
            </a:r>
            <a:r>
              <a:rPr lang="en-US" altLang="en-US" dirty="0" err="1">
                <a:ea typeface="ＭＳ Ｐゴシック" panose="020B0600070205080204" pitchFamily="34" charset="-128"/>
                <a:sym typeface="Wingdings" pitchFamily="2" charset="2"/>
              </a:rPr>
              <a:t>refetching</a:t>
            </a:r>
            <a:r>
              <a:rPr lang="en-US" altLang="en-US" dirty="0">
                <a:ea typeface="ＭＳ Ｐゴシック" panose="020B0600070205080204" pitchFamily="34" charset="-128"/>
                <a:sym typeface="Wingdings" pitchFamily="2" charset="2"/>
              </a:rPr>
              <a:t>  better use of memory bandwidth</a:t>
            </a:r>
          </a:p>
          <a:p>
            <a:pPr lvl="1"/>
            <a:r>
              <a:rPr lang="en-US" altLang="en-US" dirty="0">
                <a:solidFill>
                  <a:srgbClr val="0432FF"/>
                </a:solidFill>
                <a:ea typeface="ＭＳ Ｐゴシック" panose="020B0600070205080204" pitchFamily="34" charset="-128"/>
                <a:sym typeface="Wingdings" pitchFamily="2" charset="2"/>
              </a:rPr>
              <a:t>High concurrency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  <a:sym typeface="Wingdings" pitchFamily="2" charset="2"/>
              </a:rPr>
              <a:t>Regular design (both data and control flow)</a:t>
            </a:r>
          </a:p>
          <a:p>
            <a:pPr lvl="1"/>
            <a:endParaRPr lang="en-US" altLang="en-US" dirty="0">
              <a:ea typeface="ＭＳ Ｐゴシック" panose="020B0600070205080204" pitchFamily="34" charset="-128"/>
              <a:sym typeface="Wingdings" pitchFamily="2" charset="2"/>
            </a:endParaRPr>
          </a:p>
          <a:p>
            <a:r>
              <a:rPr lang="en-US" altLang="en-US" dirty="0">
                <a:ea typeface="ＭＳ Ｐゴシック" panose="020B0600070205080204" pitchFamily="34" charset="-128"/>
                <a:sym typeface="Wingdings" pitchFamily="2" charset="2"/>
              </a:rPr>
              <a:t>Disadvantages</a:t>
            </a:r>
          </a:p>
          <a:p>
            <a:pPr lvl="1"/>
            <a:r>
              <a:rPr lang="en-US" altLang="en-US" dirty="0">
                <a:solidFill>
                  <a:srgbClr val="FF0000"/>
                </a:solidFill>
                <a:ea typeface="ＭＳ Ｐゴシック" panose="020B0600070205080204" pitchFamily="34" charset="-128"/>
                <a:sym typeface="Wingdings" pitchFamily="2" charset="2"/>
              </a:rPr>
              <a:t>Not good at exploiting irregular parallelism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  <a:sym typeface="Wingdings" pitchFamily="2" charset="2"/>
              </a:rPr>
              <a:t>Relatively special purpose  need software, programmer support to be a general purpose model</a:t>
            </a:r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50179" name="Slide Number Placeholder 3">
            <a:extLst>
              <a:ext uri="{FF2B5EF4-FFF2-40B4-BE49-F238E27FC236}">
                <a16:creationId xmlns:a16="http://schemas.microsoft.com/office/drawing/2014/main" id="{E8595357-81FC-1240-AC46-68AE0C7E45C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71E46CFA-216A-8741-9F02-DF8ACA327221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32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Title 1">
            <a:extLst>
              <a:ext uri="{FF2B5EF4-FFF2-40B4-BE49-F238E27FC236}">
                <a16:creationId xmlns:a16="http://schemas.microsoft.com/office/drawing/2014/main" id="{1F2271A8-A5E3-4D4D-B83F-B2D8ACF3AF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>
                <a:ea typeface="ＭＳ Ｐゴシック" panose="020B0600070205080204" pitchFamily="34" charset="-128"/>
              </a:rPr>
              <a:t>Example Systolic Array: The WARP Computer</a:t>
            </a:r>
          </a:p>
        </p:txBody>
      </p:sp>
      <p:sp>
        <p:nvSpPr>
          <p:cNvPr id="51202" name="Content Placeholder 2">
            <a:extLst>
              <a:ext uri="{FF2B5EF4-FFF2-40B4-BE49-F238E27FC236}">
                <a16:creationId xmlns:a16="http://schemas.microsoft.com/office/drawing/2014/main" id="{D899A419-798A-864E-838C-13A93AA6EC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HT Kung, CMU, 1984-1988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Linear array of 10 cells, each cell a 10 </a:t>
            </a:r>
            <a:r>
              <a:rPr lang="en-US" altLang="en-US" dirty="0" err="1">
                <a:ea typeface="ＭＳ Ｐゴシック" panose="020B0600070205080204" pitchFamily="34" charset="-128"/>
              </a:rPr>
              <a:t>Mflop</a:t>
            </a:r>
            <a:r>
              <a:rPr lang="en-US" altLang="en-US" dirty="0">
                <a:ea typeface="ＭＳ Ｐゴシック" panose="020B0600070205080204" pitchFamily="34" charset="-128"/>
              </a:rPr>
              <a:t> programmable processor</a:t>
            </a:r>
          </a:p>
          <a:p>
            <a:r>
              <a:rPr lang="en-US" altLang="en-US" dirty="0">
                <a:ea typeface="ＭＳ Ｐゴシック" panose="020B0600070205080204" pitchFamily="34" charset="-128"/>
              </a:rPr>
              <a:t>Attached to a general purpose host machine</a:t>
            </a:r>
          </a:p>
          <a:p>
            <a:r>
              <a:rPr lang="en-US" altLang="en-US" dirty="0">
                <a:ea typeface="ＭＳ Ｐゴシック" panose="020B0600070205080204" pitchFamily="34" charset="-128"/>
              </a:rPr>
              <a:t>HLL and optimizing compiler to program the systolic array</a:t>
            </a:r>
          </a:p>
          <a:p>
            <a:r>
              <a:rPr lang="en-US" altLang="en-US" dirty="0">
                <a:ea typeface="ＭＳ Ｐゴシック" panose="020B0600070205080204" pitchFamily="34" charset="-128"/>
              </a:rPr>
              <a:t>Used extensively to accelerate vision and robotics tasks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 err="1">
                <a:ea typeface="ＭＳ Ｐゴシック" panose="020B0600070205080204" pitchFamily="34" charset="-128"/>
              </a:rPr>
              <a:t>Annaratone</a:t>
            </a:r>
            <a:r>
              <a:rPr lang="en-US" altLang="en-US" dirty="0">
                <a:ea typeface="ＭＳ Ｐゴシック" panose="020B0600070205080204" pitchFamily="34" charset="-128"/>
              </a:rPr>
              <a:t> et al., “</a:t>
            </a:r>
            <a:r>
              <a:rPr lang="en-US" altLang="ja-JP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Warp Architecture and Implementation</a:t>
            </a:r>
            <a:r>
              <a:rPr lang="en-US" altLang="ja-JP" dirty="0">
                <a:ea typeface="ＭＳ Ｐゴシック" panose="020B0600070205080204" pitchFamily="34" charset="-128"/>
              </a:rPr>
              <a:t>,</a:t>
            </a:r>
            <a:r>
              <a:rPr lang="en-US" altLang="en-US" dirty="0">
                <a:ea typeface="ＭＳ Ｐゴシック" panose="020B0600070205080204" pitchFamily="34" charset="-128"/>
              </a:rPr>
              <a:t>”</a:t>
            </a:r>
            <a:r>
              <a:rPr lang="en-US" altLang="ja-JP" dirty="0">
                <a:ea typeface="ＭＳ Ｐゴシック" panose="020B0600070205080204" pitchFamily="34" charset="-128"/>
              </a:rPr>
              <a:t> ISCA 1986. </a:t>
            </a:r>
          </a:p>
          <a:p>
            <a:r>
              <a:rPr lang="en-US" altLang="en-US" dirty="0" err="1">
                <a:ea typeface="ＭＳ Ｐゴシック" panose="020B0600070205080204" pitchFamily="34" charset="-128"/>
              </a:rPr>
              <a:t>Annaratone</a:t>
            </a:r>
            <a:r>
              <a:rPr lang="en-US" altLang="en-US" dirty="0">
                <a:ea typeface="ＭＳ Ｐゴシック" panose="020B0600070205080204" pitchFamily="34" charset="-128"/>
              </a:rPr>
              <a:t> et al., “</a:t>
            </a:r>
            <a:r>
              <a:rPr lang="en-US" altLang="ja-JP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The Warp Computer: Architecture, Implementation, and Performance</a:t>
            </a:r>
            <a:r>
              <a:rPr lang="en-US" altLang="ja-JP" dirty="0">
                <a:ea typeface="ＭＳ Ｐゴシック" panose="020B0600070205080204" pitchFamily="34" charset="-128"/>
              </a:rPr>
              <a:t>,</a:t>
            </a:r>
            <a:r>
              <a:rPr lang="en-US" altLang="en-US" dirty="0">
                <a:ea typeface="ＭＳ Ｐゴシック" panose="020B0600070205080204" pitchFamily="34" charset="-128"/>
              </a:rPr>
              <a:t>”</a:t>
            </a:r>
            <a:r>
              <a:rPr lang="en-US" altLang="ja-JP" dirty="0">
                <a:ea typeface="ＭＳ Ｐゴシック" panose="020B0600070205080204" pitchFamily="34" charset="-128"/>
              </a:rPr>
              <a:t> IEEE TC 1987. </a:t>
            </a:r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51203" name="Slide Number Placeholder 3">
            <a:extLst>
              <a:ext uri="{FF2B5EF4-FFF2-40B4-BE49-F238E27FC236}">
                <a16:creationId xmlns:a16="http://schemas.microsoft.com/office/drawing/2014/main" id="{47A60A7D-F069-7E49-B80E-46B739C69C0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7A702718-C89E-0E47-8E0F-A58F3038D218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33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Title 1">
            <a:extLst>
              <a:ext uri="{FF2B5EF4-FFF2-40B4-BE49-F238E27FC236}">
                <a16:creationId xmlns:a16="http://schemas.microsoft.com/office/drawing/2014/main" id="{C48E4605-005A-A643-9604-2E33A3A809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The WARP Computer </a:t>
            </a:r>
          </a:p>
        </p:txBody>
      </p:sp>
      <p:sp>
        <p:nvSpPr>
          <p:cNvPr id="52226" name="Content Placeholder 2">
            <a:extLst>
              <a:ext uri="{FF2B5EF4-FFF2-40B4-BE49-F238E27FC236}">
                <a16:creationId xmlns:a16="http://schemas.microsoft.com/office/drawing/2014/main" id="{DE063B38-DE3E-764F-B6AF-8D80BEC0CD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52227" name="Slide Number Placeholder 3">
            <a:extLst>
              <a:ext uri="{FF2B5EF4-FFF2-40B4-BE49-F238E27FC236}">
                <a16:creationId xmlns:a16="http://schemas.microsoft.com/office/drawing/2014/main" id="{41A4B41E-83EF-0F48-8BB0-DEA3325D5CC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31926C08-6DAB-1D4E-9D6B-08BAC4960141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34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52228" name="Picture 4">
            <a:extLst>
              <a:ext uri="{FF2B5EF4-FFF2-40B4-BE49-F238E27FC236}">
                <a16:creationId xmlns:a16="http://schemas.microsoft.com/office/drawing/2014/main" id="{F8AC2FC9-103D-414A-B94F-F5211FE402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0800" y="1536700"/>
            <a:ext cx="6502400" cy="4212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Title 1">
            <a:extLst>
              <a:ext uri="{FF2B5EF4-FFF2-40B4-BE49-F238E27FC236}">
                <a16:creationId xmlns:a16="http://schemas.microsoft.com/office/drawing/2014/main" id="{5C1D036D-4B8B-704A-9C46-52274336C6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The WARP Cell</a:t>
            </a:r>
          </a:p>
        </p:txBody>
      </p:sp>
      <p:sp>
        <p:nvSpPr>
          <p:cNvPr id="53250" name="Content Placeholder 2">
            <a:extLst>
              <a:ext uri="{FF2B5EF4-FFF2-40B4-BE49-F238E27FC236}">
                <a16:creationId xmlns:a16="http://schemas.microsoft.com/office/drawing/2014/main" id="{A0FCBC77-41D0-2A43-B8C5-C03FB0945E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53251" name="Slide Number Placeholder 3">
            <a:extLst>
              <a:ext uri="{FF2B5EF4-FFF2-40B4-BE49-F238E27FC236}">
                <a16:creationId xmlns:a16="http://schemas.microsoft.com/office/drawing/2014/main" id="{F5A2FEC9-29EB-A14A-A277-67DB1385808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F4D02D07-425D-6D4D-A18B-4666C272176E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35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53252" name="Picture 4">
            <a:extLst>
              <a:ext uri="{FF2B5EF4-FFF2-40B4-BE49-F238E27FC236}">
                <a16:creationId xmlns:a16="http://schemas.microsoft.com/office/drawing/2014/main" id="{C63062BC-7DF5-4449-BDF6-86138178CC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9675" y="1219200"/>
            <a:ext cx="6724650" cy="499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Title 1">
            <a:extLst>
              <a:ext uri="{FF2B5EF4-FFF2-40B4-BE49-F238E27FC236}">
                <a16:creationId xmlns:a16="http://schemas.microsoft.com/office/drawing/2014/main" id="{CBF6F0D8-83CA-264F-8D66-FEC8609155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800" dirty="0">
                <a:ea typeface="ＭＳ Ｐゴシック" panose="020B0600070205080204" pitchFamily="34" charset="-128"/>
              </a:rPr>
              <a:t>An Example Modern Systolic Array: TPU (I)</a:t>
            </a:r>
          </a:p>
        </p:txBody>
      </p:sp>
      <p:sp>
        <p:nvSpPr>
          <p:cNvPr id="87042" name="Content Placeholder 2">
            <a:extLst>
              <a:ext uri="{FF2B5EF4-FFF2-40B4-BE49-F238E27FC236}">
                <a16:creationId xmlns:a16="http://schemas.microsoft.com/office/drawing/2014/main" id="{E3C78D9C-47A0-3F4A-8719-D44502AA2C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87043" name="Slide Number Placeholder 3">
            <a:extLst>
              <a:ext uri="{FF2B5EF4-FFF2-40B4-BE49-F238E27FC236}">
                <a16:creationId xmlns:a16="http://schemas.microsoft.com/office/drawing/2014/main" id="{64334E1C-B545-CC49-8CF0-961C03E583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BC47D24-021C-EC41-99D4-45DC935A4713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87044" name="Picture 4">
            <a:extLst>
              <a:ext uri="{FF2B5EF4-FFF2-40B4-BE49-F238E27FC236}">
                <a16:creationId xmlns:a16="http://schemas.microsoft.com/office/drawing/2014/main" id="{DAE7EBA6-B27B-2B41-99A2-01F67E5373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20800"/>
            <a:ext cx="9144000" cy="421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7045" name="TextBox 5">
            <a:extLst>
              <a:ext uri="{FF2B5EF4-FFF2-40B4-BE49-F238E27FC236}">
                <a16:creationId xmlns:a16="http://schemas.microsoft.com/office/drawing/2014/main" id="{D58C8DB3-596B-3E41-8803-F43CC5920C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5805488"/>
            <a:ext cx="84439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Jouppi</a:t>
            </a:r>
            <a:r>
              <a:rPr kumimoji="0" lang="en-US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et al., “</a:t>
            </a:r>
            <a:r>
              <a:rPr kumimoji="0" lang="en-US" altLang="ja-JP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In-Datacenter Performance Analysis of a Tensor Processing Unit</a:t>
            </a:r>
            <a:r>
              <a:rPr kumimoji="0" lang="en-US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”</a:t>
            </a:r>
            <a:r>
              <a:rPr kumimoji="0" lang="en-US" altLang="ja-JP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, ISCA 2017.</a:t>
            </a:r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80943725"/>
      </p:ext>
    </p:extLst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Title 1">
            <a:extLst>
              <a:ext uri="{FF2B5EF4-FFF2-40B4-BE49-F238E27FC236}">
                <a16:creationId xmlns:a16="http://schemas.microsoft.com/office/drawing/2014/main" id="{5168F5DC-307D-D74B-8763-CAAA035472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775700" cy="1066800"/>
          </a:xfrm>
        </p:spPr>
        <p:txBody>
          <a:bodyPr/>
          <a:lstStyle/>
          <a:p>
            <a:r>
              <a:rPr lang="en-US" altLang="en-US" sz="3800" dirty="0">
                <a:ea typeface="ＭＳ Ｐゴシック" panose="020B0600070205080204" pitchFamily="34" charset="-128"/>
              </a:rPr>
              <a:t>An Example Modern Systolic Array: TPU (II)</a:t>
            </a:r>
          </a:p>
        </p:txBody>
      </p:sp>
      <p:sp>
        <p:nvSpPr>
          <p:cNvPr id="88066" name="Slide Number Placeholder 3">
            <a:extLst>
              <a:ext uri="{FF2B5EF4-FFF2-40B4-BE49-F238E27FC236}">
                <a16:creationId xmlns:a16="http://schemas.microsoft.com/office/drawing/2014/main" id="{E028C3CB-5025-EB4E-8118-2C4E59D19B2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0599F66-A283-D146-BD00-F6CFE108E8A8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88067" name="Picture 4">
            <a:extLst>
              <a:ext uri="{FF2B5EF4-FFF2-40B4-BE49-F238E27FC236}">
                <a16:creationId xmlns:a16="http://schemas.microsoft.com/office/drawing/2014/main" id="{57D3FEF3-3D27-9847-85C7-3A713D89E9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43000"/>
            <a:ext cx="9144000" cy="158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8068" name="TextBox 5">
            <a:extLst>
              <a:ext uri="{FF2B5EF4-FFF2-40B4-BE49-F238E27FC236}">
                <a16:creationId xmlns:a16="http://schemas.microsoft.com/office/drawing/2014/main" id="{9C3ABED2-934B-6740-8BEC-F444042997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6062663"/>
            <a:ext cx="84439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Jouppi et al., “</a:t>
            </a:r>
            <a:r>
              <a:rPr kumimoji="0" lang="en-US" altLang="ja-JP" sz="16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In-Datacenter Performance Analysis of a Tensor Processing Unit</a:t>
            </a:r>
            <a:r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”</a:t>
            </a:r>
            <a:r>
              <a:rPr kumimoji="0" lang="en-US" altLang="ja-JP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, ISCA 2017.</a:t>
            </a:r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88069" name="Picture 7">
            <a:extLst>
              <a:ext uri="{FF2B5EF4-FFF2-40B4-BE49-F238E27FC236}">
                <a16:creationId xmlns:a16="http://schemas.microsoft.com/office/drawing/2014/main" id="{407D4CDB-8641-914F-A615-DC6125BB15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2889250"/>
            <a:ext cx="4051300" cy="297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46718621"/>
      </p:ext>
    </p:extLst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Title 1">
            <a:extLst>
              <a:ext uri="{FF2B5EF4-FFF2-40B4-BE49-F238E27FC236}">
                <a16:creationId xmlns:a16="http://schemas.microsoft.com/office/drawing/2014/main" id="{30F84E0D-19EE-E94B-8414-FF27E1BA9B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152400"/>
            <a:ext cx="9144000" cy="1066800"/>
          </a:xfrm>
        </p:spPr>
        <p:txBody>
          <a:bodyPr/>
          <a:lstStyle/>
          <a:p>
            <a:r>
              <a:rPr lang="en-US" altLang="en-US" sz="3800" dirty="0">
                <a:solidFill>
                  <a:srgbClr val="006633"/>
                </a:solidFill>
                <a:ea typeface="ＭＳ Ｐゴシック" panose="020B0600070205080204" pitchFamily="34" charset="-128"/>
              </a:rPr>
              <a:t>An Example Modern Systolic Array: TPU (III)</a:t>
            </a:r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89090" name="Slide Number Placeholder 3">
            <a:extLst>
              <a:ext uri="{FF2B5EF4-FFF2-40B4-BE49-F238E27FC236}">
                <a16:creationId xmlns:a16="http://schemas.microsoft.com/office/drawing/2014/main" id="{96BE1C86-0920-E141-88F6-F224C65A7C8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E491199-E330-F944-B0A7-174683ACFD44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89091" name="Picture 4">
            <a:extLst>
              <a:ext uri="{FF2B5EF4-FFF2-40B4-BE49-F238E27FC236}">
                <a16:creationId xmlns:a16="http://schemas.microsoft.com/office/drawing/2014/main" id="{E795BB9E-5CE1-BB4E-990A-006605D498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811213"/>
            <a:ext cx="5791200" cy="6040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31986240"/>
      </p:ext>
    </p:extLst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Title 1">
            <a:extLst>
              <a:ext uri="{FF2B5EF4-FFF2-40B4-BE49-F238E27FC236}">
                <a16:creationId xmlns:a16="http://schemas.microsoft.com/office/drawing/2014/main" id="{30F84E0D-19EE-E94B-8414-FF27E1BA9B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TPU: Second Generation</a:t>
            </a:r>
          </a:p>
        </p:txBody>
      </p:sp>
      <p:sp>
        <p:nvSpPr>
          <p:cNvPr id="89090" name="Slide Number Placeholder 3">
            <a:extLst>
              <a:ext uri="{FF2B5EF4-FFF2-40B4-BE49-F238E27FC236}">
                <a16:creationId xmlns:a16="http://schemas.microsoft.com/office/drawing/2014/main" id="{96BE1C86-0920-E141-88F6-F224C65A7C8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DE491199-E330-F944-B0A7-174683ACFD44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39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125717"/>
            <a:ext cx="5600953" cy="290348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14832" y="4966156"/>
            <a:ext cx="450956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https://</a:t>
            </a:r>
            <a:r>
              <a:rPr lang="en-US" sz="800" dirty="0" err="1"/>
              <a:t>www.nextplatform.com</a:t>
            </a:r>
            <a:r>
              <a:rPr lang="en-US" sz="800" dirty="0"/>
              <a:t>/2017/05/17/first-depth-look-googles-new-second-generation-</a:t>
            </a:r>
            <a:r>
              <a:rPr lang="en-US" sz="800" dirty="0" err="1"/>
              <a:t>tpu</a:t>
            </a:r>
            <a:r>
              <a:rPr lang="en-US" sz="800" dirty="0"/>
              <a:t>/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096000" y="1438870"/>
            <a:ext cx="19886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432FF"/>
                </a:solidFill>
              </a:rPr>
              <a:t>4 TPU chips</a:t>
            </a:r>
          </a:p>
          <a:p>
            <a:r>
              <a:rPr lang="en-US" dirty="0"/>
              <a:t>vs 1 chip in TPU1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096000" y="2296120"/>
            <a:ext cx="27622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432FF"/>
                </a:solidFill>
              </a:rPr>
              <a:t>High Bandwidth Memory </a:t>
            </a:r>
          </a:p>
          <a:p>
            <a:r>
              <a:rPr lang="en-US" dirty="0"/>
              <a:t>vs DDR3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096000" y="3153370"/>
            <a:ext cx="271099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432FF"/>
                </a:solidFill>
              </a:rPr>
              <a:t>Floating point operations</a:t>
            </a:r>
          </a:p>
          <a:p>
            <a:r>
              <a:rPr lang="en-US" dirty="0"/>
              <a:t>vs FP16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096000" y="4010620"/>
            <a:ext cx="22836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432FF"/>
                </a:solidFill>
              </a:rPr>
              <a:t>45 TFLOPS per chip</a:t>
            </a:r>
          </a:p>
          <a:p>
            <a:r>
              <a:rPr lang="en-US" dirty="0"/>
              <a:t>vs 23 TOPS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098362" y="4867870"/>
            <a:ext cx="237757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Designed for </a:t>
            </a:r>
            <a:r>
              <a:rPr lang="en-US" dirty="0">
                <a:solidFill>
                  <a:srgbClr val="0432FF"/>
                </a:solidFill>
              </a:rPr>
              <a:t>training </a:t>
            </a:r>
          </a:p>
          <a:p>
            <a:r>
              <a:rPr lang="en-US" dirty="0"/>
              <a:t>and </a:t>
            </a:r>
            <a:r>
              <a:rPr lang="en-US" dirty="0">
                <a:solidFill>
                  <a:srgbClr val="0432FF"/>
                </a:solidFill>
              </a:rPr>
              <a:t>inference</a:t>
            </a:r>
          </a:p>
          <a:p>
            <a:r>
              <a:rPr lang="en-US" dirty="0"/>
              <a:t>vs only inference</a:t>
            </a:r>
          </a:p>
        </p:txBody>
      </p:sp>
    </p:spTree>
    <p:extLst>
      <p:ext uri="{BB962C8B-B14F-4D97-AF65-F5344CB8AC3E}">
        <p14:creationId xmlns:p14="http://schemas.microsoft.com/office/powerpoint/2010/main" val="1997454237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itle 1">
            <a:extLst>
              <a:ext uri="{FF2B5EF4-FFF2-40B4-BE49-F238E27FC236}">
                <a16:creationId xmlns:a16="http://schemas.microsoft.com/office/drawing/2014/main" id="{6F36C13D-D7BD-5149-8517-1C56641D7D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Broader Agenda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05E88C-F2AE-D445-9E92-655DE6E7E5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solidFill>
                  <a:srgbClr val="008000"/>
                </a:solidFill>
                <a:ea typeface="ＭＳ Ｐゴシック" panose="020B0600070205080204" pitchFamily="34" charset="-128"/>
              </a:rPr>
              <a:t>Single-cycle Microarchitectures</a:t>
            </a:r>
          </a:p>
          <a:p>
            <a:endParaRPr lang="en-US" altLang="en-US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3B812F"/>
                </a:solidFill>
                <a:ea typeface="ＭＳ Ｐゴシック" panose="020B0600070205080204" pitchFamily="34" charset="-128"/>
              </a:rPr>
              <a:t>Multi-cycle and Microprogrammed Microarchitectures</a:t>
            </a:r>
          </a:p>
          <a:p>
            <a:pPr>
              <a:buFont typeface="Wingdings" pitchFamily="2" charset="2"/>
              <a:buNone/>
            </a:pPr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008000"/>
                </a:solidFill>
                <a:ea typeface="ＭＳ Ｐゴシック" panose="020B0600070205080204" pitchFamily="34" charset="-128"/>
              </a:rPr>
              <a:t>Pipelining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008000"/>
                </a:solidFill>
                <a:ea typeface="ＭＳ Ｐゴシック" panose="020B0600070205080204" pitchFamily="34" charset="-128"/>
              </a:rPr>
              <a:t>Issues in Pipelining: Control &amp; Data Dependence Handling, State Maintenance and Recovery, …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008000"/>
                </a:solidFill>
                <a:ea typeface="ＭＳ Ｐゴシック" panose="020B0600070205080204" pitchFamily="34" charset="-128"/>
              </a:rPr>
              <a:t>Out-of-Order Execution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Other Execution Paradigms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0723" name="Slide Number Placeholder 3">
            <a:extLst>
              <a:ext uri="{FF2B5EF4-FFF2-40B4-BE49-F238E27FC236}">
                <a16:creationId xmlns:a16="http://schemas.microsoft.com/office/drawing/2014/main" id="{647E10A7-6D96-C948-BAA5-3C14FD9C76B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43059A5C-D839-584C-B569-F56DA140B012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4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42194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Title 1">
            <a:extLst>
              <a:ext uri="{FF2B5EF4-FFF2-40B4-BE49-F238E27FC236}">
                <a16:creationId xmlns:a16="http://schemas.microsoft.com/office/drawing/2014/main" id="{938D2BCD-E0DC-6E49-9FEB-EE34731064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 sz="3600">
                <a:ea typeface="ＭＳ Ｐゴシック" panose="020B0600070205080204" pitchFamily="34" charset="-128"/>
              </a:rPr>
              <a:t>Approaches to (Instruction-Level) Concurrency</a:t>
            </a:r>
          </a:p>
        </p:txBody>
      </p:sp>
      <p:sp>
        <p:nvSpPr>
          <p:cNvPr id="94210" name="Content Placeholder 2">
            <a:extLst>
              <a:ext uri="{FF2B5EF4-FFF2-40B4-BE49-F238E27FC236}">
                <a16:creationId xmlns:a16="http://schemas.microsoft.com/office/drawing/2014/main" id="{BC4C6021-5593-954F-B05A-F268BDF036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Pipelining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Out-of-order execution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Dataflow (at the ISA level)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Superscalar Execution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VLIW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Fine-Grained Multithreading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Systolic Arrays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rgbClr val="0432FF"/>
                </a:solidFill>
              </a:rPr>
              <a:t>Decoupled Access Execute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rgbClr val="FF0000"/>
                </a:solidFill>
              </a:rPr>
              <a:t>SIMD Processing (Vector and array processors, GPUs)</a:t>
            </a:r>
          </a:p>
          <a:p>
            <a:pPr>
              <a:buFont typeface="Wingdings" charset="0"/>
              <a:buChar char="n"/>
              <a:defRPr/>
            </a:pPr>
            <a:endParaRPr lang="en-US" dirty="0">
              <a:solidFill>
                <a:srgbClr val="0432FF"/>
              </a:solidFill>
            </a:endParaRPr>
          </a:p>
        </p:txBody>
      </p:sp>
      <p:sp>
        <p:nvSpPr>
          <p:cNvPr id="70659" name="Slide Number Placeholder 3">
            <a:extLst>
              <a:ext uri="{FF2B5EF4-FFF2-40B4-BE49-F238E27FC236}">
                <a16:creationId xmlns:a16="http://schemas.microsoft.com/office/drawing/2014/main" id="{2D085B7F-6420-E447-8B1C-7634A49A4D2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1FA623E-D5FB-D743-BFC0-86447E6B762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5217582"/>
      </p:ext>
    </p:extLst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Rectangle 4">
            <a:extLst>
              <a:ext uri="{FF2B5EF4-FFF2-40B4-BE49-F238E27FC236}">
                <a16:creationId xmlns:a16="http://schemas.microsoft.com/office/drawing/2014/main" id="{3287ADD8-1503-EC43-BB3D-580EFAA2D81D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66713" y="1747838"/>
            <a:ext cx="8428037" cy="995362"/>
          </a:xfrm>
        </p:spPr>
        <p:txBody>
          <a:bodyPr/>
          <a:lstStyle/>
          <a:p>
            <a:pPr algn="ctr" eaLnBrk="1" hangingPunct="1"/>
            <a:r>
              <a:rPr lang="en-US" altLang="en-US" sz="4000" dirty="0">
                <a:ea typeface="ＭＳ Ｐゴシック" panose="020B0600070205080204" pitchFamily="34" charset="-128"/>
              </a:rPr>
              <a:t>Decoupled Access/Execute (DAE)</a:t>
            </a:r>
            <a:endParaRPr lang="en-US" altLang="en-US" sz="3600" dirty="0">
              <a:ea typeface="ＭＳ Ｐゴシック" panose="020B0600070205080204" pitchFamily="34" charset="-128"/>
            </a:endParaRPr>
          </a:p>
        </p:txBody>
      </p:sp>
      <p:sp>
        <p:nvSpPr>
          <p:cNvPr id="54274" name="Rectangle 5">
            <a:extLst>
              <a:ext uri="{FF2B5EF4-FFF2-40B4-BE49-F238E27FC236}">
                <a16:creationId xmlns:a16="http://schemas.microsoft.com/office/drawing/2014/main" id="{E2CC4773-BE1C-8544-A83F-F5F79000D029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304800" y="3581400"/>
            <a:ext cx="8458200" cy="2900363"/>
          </a:xfrm>
        </p:spPr>
        <p:txBody>
          <a:bodyPr/>
          <a:lstStyle/>
          <a:p>
            <a:pPr eaLnBrk="1" hangingPunct="1"/>
            <a:endParaRPr lang="en-US" altLang="en-US" i="1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Title 1">
            <a:extLst>
              <a:ext uri="{FF2B5EF4-FFF2-40B4-BE49-F238E27FC236}">
                <a16:creationId xmlns:a16="http://schemas.microsoft.com/office/drawing/2014/main" id="{2A8713A7-3602-914D-9731-2B2A8186FD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Decoupled Access/Execute (DAE)</a:t>
            </a:r>
          </a:p>
        </p:txBody>
      </p:sp>
      <p:sp>
        <p:nvSpPr>
          <p:cNvPr id="221186" name="Content Placeholder 2">
            <a:extLst>
              <a:ext uri="{FF2B5EF4-FFF2-40B4-BE49-F238E27FC236}">
                <a16:creationId xmlns:a16="http://schemas.microsoft.com/office/drawing/2014/main" id="{6AE37F0A-5E85-0C4C-8B4A-0B93A72FE2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Motivation: </a:t>
            </a:r>
            <a:r>
              <a:rPr lang="en-US" altLang="en-US" dirty="0" err="1">
                <a:solidFill>
                  <a:srgbClr val="FF0000"/>
                </a:solidFill>
                <a:ea typeface="ＭＳ Ｐゴシック" panose="020B0600070205080204" pitchFamily="34" charset="-128"/>
              </a:rPr>
              <a:t>Tomasulo</a:t>
            </a:r>
            <a:r>
              <a:rPr lang="ja-JP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’</a:t>
            </a:r>
            <a:r>
              <a:rPr lang="en-US" altLang="ja-JP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s algorithm too complex</a:t>
            </a:r>
            <a:r>
              <a:rPr lang="en-US" altLang="ja-JP" dirty="0">
                <a:ea typeface="ＭＳ Ｐゴシック" panose="020B0600070205080204" pitchFamily="34" charset="-128"/>
              </a:rPr>
              <a:t> to implement 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1980s before Pentium Pro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Idea: Decouple operand </a:t>
            </a:r>
          </a:p>
          <a:p>
            <a:pPr>
              <a:buFont typeface="Wingdings" pitchFamily="2" charset="2"/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    access and execution via </a:t>
            </a:r>
          </a:p>
          <a:p>
            <a:pPr>
              <a:buFont typeface="Wingdings" pitchFamily="2" charset="2"/>
              <a:buNone/>
            </a:pP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    </a:t>
            </a:r>
            <a:r>
              <a:rPr lang="en-US" altLang="en-US" dirty="0">
                <a:solidFill>
                  <a:srgbClr val="00B050"/>
                </a:solidFill>
                <a:ea typeface="ＭＳ Ｐゴシック" panose="020B0600070205080204" pitchFamily="34" charset="-128"/>
              </a:rPr>
              <a:t>two separate instruction </a:t>
            </a:r>
          </a:p>
          <a:p>
            <a:pPr>
              <a:buFont typeface="Wingdings" pitchFamily="2" charset="2"/>
              <a:buNone/>
            </a:pPr>
            <a:r>
              <a:rPr lang="en-US" altLang="en-US" dirty="0">
                <a:solidFill>
                  <a:srgbClr val="00B050"/>
                </a:solidFill>
                <a:ea typeface="ＭＳ Ｐゴシック" panose="020B0600070205080204" pitchFamily="34" charset="-128"/>
              </a:rPr>
              <a:t>    streams that communicate </a:t>
            </a:r>
          </a:p>
          <a:p>
            <a:pPr>
              <a:buFont typeface="Wingdings" pitchFamily="2" charset="2"/>
              <a:buNone/>
            </a:pPr>
            <a:r>
              <a:rPr lang="en-US" altLang="en-US" dirty="0">
                <a:solidFill>
                  <a:srgbClr val="00B050"/>
                </a:solidFill>
                <a:ea typeface="ＭＳ Ｐゴシック" panose="020B0600070205080204" pitchFamily="34" charset="-128"/>
              </a:rPr>
              <a:t>    via ISA-visible queues</a:t>
            </a:r>
            <a:r>
              <a:rPr lang="en-US" altLang="en-US" dirty="0">
                <a:ea typeface="ＭＳ Ｐゴシック" panose="020B0600070205080204" pitchFamily="34" charset="-128"/>
              </a:rPr>
              <a:t>. 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sz="1800" dirty="0">
                <a:ea typeface="ＭＳ Ｐゴシック" panose="020B0600070205080204" pitchFamily="34" charset="-128"/>
              </a:rPr>
              <a:t>Smith, </a:t>
            </a:r>
            <a:r>
              <a:rPr lang="ja-JP" altLang="en-US" sz="1800" dirty="0">
                <a:ea typeface="ＭＳ Ｐゴシック" panose="020B0600070205080204" pitchFamily="34" charset="-128"/>
              </a:rPr>
              <a:t>“</a:t>
            </a:r>
            <a:r>
              <a:rPr lang="en-US" altLang="ja-JP" sz="1800" dirty="0">
                <a:solidFill>
                  <a:srgbClr val="0432FF"/>
                </a:solidFill>
                <a:ea typeface="ＭＳ Ｐゴシック" panose="020B0600070205080204" pitchFamily="34" charset="-128"/>
              </a:rPr>
              <a:t>Decoupled Access/Execute </a:t>
            </a:r>
          </a:p>
          <a:p>
            <a:pPr>
              <a:buFont typeface="Wingdings" pitchFamily="2" charset="2"/>
              <a:buNone/>
            </a:pPr>
            <a:r>
              <a:rPr lang="en-US" altLang="en-US" sz="1800" dirty="0">
                <a:solidFill>
                  <a:srgbClr val="0432FF"/>
                </a:solidFill>
                <a:ea typeface="ＭＳ Ｐゴシック" panose="020B0600070205080204" pitchFamily="34" charset="-128"/>
              </a:rPr>
              <a:t>     Computer Architectures</a:t>
            </a:r>
            <a:r>
              <a:rPr lang="en-US" altLang="en-US" sz="1800" dirty="0">
                <a:ea typeface="ＭＳ Ｐゴシック" panose="020B0600070205080204" pitchFamily="34" charset="-128"/>
              </a:rPr>
              <a:t>,</a:t>
            </a:r>
            <a:r>
              <a:rPr lang="ja-JP" altLang="en-US" sz="1800" dirty="0">
                <a:ea typeface="ＭＳ Ｐゴシック" panose="020B0600070205080204" pitchFamily="34" charset="-128"/>
              </a:rPr>
              <a:t>”</a:t>
            </a:r>
            <a:r>
              <a:rPr lang="en-US" altLang="ja-JP" sz="1800" dirty="0">
                <a:ea typeface="ＭＳ Ｐゴシック" panose="020B0600070205080204" pitchFamily="34" charset="-128"/>
              </a:rPr>
              <a:t> ISCA 1982, </a:t>
            </a:r>
          </a:p>
          <a:p>
            <a:pPr>
              <a:buFont typeface="Wingdings" pitchFamily="2" charset="2"/>
              <a:buNone/>
            </a:pPr>
            <a:r>
              <a:rPr lang="en-US" altLang="en-US" sz="1800" dirty="0">
                <a:ea typeface="ＭＳ Ｐゴシック" panose="020B0600070205080204" pitchFamily="34" charset="-128"/>
              </a:rPr>
              <a:t>     ACM TOCS 1984.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56323" name="Slide Number Placeholder 3">
            <a:extLst>
              <a:ext uri="{FF2B5EF4-FFF2-40B4-BE49-F238E27FC236}">
                <a16:creationId xmlns:a16="http://schemas.microsoft.com/office/drawing/2014/main" id="{20F3EE71-C144-F14C-8F4B-6F62848E98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D10D1D57-8D7B-DA48-A661-63CBEDEBC8F0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42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221188" name="Picture 2">
            <a:extLst>
              <a:ext uri="{FF2B5EF4-FFF2-40B4-BE49-F238E27FC236}">
                <a16:creationId xmlns:a16="http://schemas.microsoft.com/office/drawing/2014/main" id="{AE0331DD-1F87-D344-A9C5-8FCC118EAF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9375" y="1808163"/>
            <a:ext cx="3679825" cy="419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Title 1">
            <a:extLst>
              <a:ext uri="{FF2B5EF4-FFF2-40B4-BE49-F238E27FC236}">
                <a16:creationId xmlns:a16="http://schemas.microsoft.com/office/drawing/2014/main" id="{93C46076-1976-6149-B881-F01ADFC1A3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Decoupled Access/Execute (II)</a:t>
            </a:r>
          </a:p>
        </p:txBody>
      </p:sp>
      <p:sp>
        <p:nvSpPr>
          <p:cNvPr id="57346" name="Content Placeholder 2">
            <a:extLst>
              <a:ext uri="{FF2B5EF4-FFF2-40B4-BE49-F238E27FC236}">
                <a16:creationId xmlns:a16="http://schemas.microsoft.com/office/drawing/2014/main" id="{B09C9AFC-8C69-C540-9CE8-72AA06E5E4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dirty="0">
                <a:solidFill>
                  <a:srgbClr val="0432FF"/>
                </a:solidFill>
                <a:ea typeface="ＭＳ Ｐゴシック" panose="020B0600070205080204" pitchFamily="34" charset="-128"/>
              </a:rPr>
              <a:t>Compiler generates two instruction streams</a:t>
            </a:r>
            <a:r>
              <a:rPr lang="en-US" altLang="en-US" dirty="0">
                <a:ea typeface="ＭＳ Ｐゴシック" panose="020B0600070205080204" pitchFamily="34" charset="-128"/>
              </a:rPr>
              <a:t> (A and E)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Synchronizes the two upon control flow instructions (using branch queues)</a:t>
            </a:r>
          </a:p>
        </p:txBody>
      </p:sp>
      <p:sp>
        <p:nvSpPr>
          <p:cNvPr id="57347" name="Slide Number Placeholder 3">
            <a:extLst>
              <a:ext uri="{FF2B5EF4-FFF2-40B4-BE49-F238E27FC236}">
                <a16:creationId xmlns:a16="http://schemas.microsoft.com/office/drawing/2014/main" id="{825B0951-88F2-D64E-A28A-D0C2B32F677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7EDD0038-F4F9-E24D-BC23-362E300434BC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43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57348" name="Picture 2">
            <a:extLst>
              <a:ext uri="{FF2B5EF4-FFF2-40B4-BE49-F238E27FC236}">
                <a16:creationId xmlns:a16="http://schemas.microsoft.com/office/drawing/2014/main" id="{A564E394-C47F-E44D-A2B2-32CBC1F670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50" y="2016125"/>
            <a:ext cx="4057650" cy="451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49" name="Picture 3">
            <a:extLst>
              <a:ext uri="{FF2B5EF4-FFF2-40B4-BE49-F238E27FC236}">
                <a16:creationId xmlns:a16="http://schemas.microsoft.com/office/drawing/2014/main" id="{C296DE36-12E0-8847-8FF3-E8A694F4A8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6325" y="2995613"/>
            <a:ext cx="3952875" cy="3322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Title 1">
            <a:extLst>
              <a:ext uri="{FF2B5EF4-FFF2-40B4-BE49-F238E27FC236}">
                <a16:creationId xmlns:a16="http://schemas.microsoft.com/office/drawing/2014/main" id="{CA5C8A69-0E06-CD44-99A2-268A2DF329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Decoupled Access/Execute (III)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1EF933-635F-7D4B-B944-69AA9DD20D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00112"/>
            <a:ext cx="8915400" cy="5576887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Advantages:</a:t>
            </a:r>
          </a:p>
          <a:p>
            <a:pPr lvl="1">
              <a:buFont typeface="Wingdings" pitchFamily="2" charset="2"/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+ Execute stream can run ahead of the access stream and vice versa</a:t>
            </a:r>
          </a:p>
          <a:p>
            <a:pPr lvl="1">
              <a:buFont typeface="Wingdings" pitchFamily="2" charset="2"/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	+ If A is waiting for memory, E can perform useful work</a:t>
            </a:r>
          </a:p>
          <a:p>
            <a:pPr lvl="1">
              <a:buFont typeface="Wingdings" pitchFamily="2" charset="2"/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    + If A hits in cache, it supplies data to lagging E</a:t>
            </a:r>
          </a:p>
          <a:p>
            <a:pPr lvl="1">
              <a:buFont typeface="Wingdings" pitchFamily="2" charset="2"/>
              <a:buNone/>
            </a:pP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	+ Queues reduce the number of required registers</a:t>
            </a:r>
          </a:p>
          <a:p>
            <a:pPr lvl="1">
              <a:buFont typeface="Wingdings" pitchFamily="2" charset="2"/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+ Limited out-of-order execution without wakeup/select complexity</a:t>
            </a:r>
          </a:p>
          <a:p>
            <a:pPr lvl="1">
              <a:buFont typeface="Wingdings" pitchFamily="2" charset="2"/>
              <a:buNone/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Disadvantages:</a:t>
            </a:r>
          </a:p>
          <a:p>
            <a:pPr>
              <a:buFont typeface="Wingdings" pitchFamily="2" charset="2"/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	</a:t>
            </a:r>
            <a:r>
              <a:rPr lang="en-US" altLang="en-US" sz="2200" dirty="0">
                <a:ea typeface="ＭＳ Ｐゴシック" panose="020B0600070205080204" pitchFamily="34" charset="-128"/>
              </a:rPr>
              <a:t>-- </a:t>
            </a:r>
            <a:r>
              <a:rPr lang="en-US" altLang="en-US" sz="22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Compiler support </a:t>
            </a:r>
            <a:r>
              <a:rPr lang="en-US" altLang="en-US" sz="2200" dirty="0">
                <a:ea typeface="ＭＳ Ｐゴシック" panose="020B0600070205080204" pitchFamily="34" charset="-128"/>
              </a:rPr>
              <a:t>to partition the program and manage queues</a:t>
            </a:r>
          </a:p>
          <a:p>
            <a:pPr>
              <a:buFont typeface="Wingdings" pitchFamily="2" charset="2"/>
              <a:buNone/>
            </a:pPr>
            <a:r>
              <a:rPr lang="en-US" altLang="en-US" sz="2200" dirty="0">
                <a:ea typeface="ＭＳ Ｐゴシック" panose="020B0600070205080204" pitchFamily="34" charset="-128"/>
              </a:rPr>
              <a:t>        -- Determines the amount of decoupling</a:t>
            </a:r>
          </a:p>
          <a:p>
            <a:pPr>
              <a:buFont typeface="Wingdings" pitchFamily="2" charset="2"/>
              <a:buNone/>
            </a:pPr>
            <a:r>
              <a:rPr lang="en-US" altLang="en-US" sz="2200" dirty="0">
                <a:ea typeface="ＭＳ Ｐゴシック" panose="020B0600070205080204" pitchFamily="34" charset="-128"/>
              </a:rPr>
              <a:t>	-- Branch instructions require synchronization between A and E</a:t>
            </a:r>
          </a:p>
          <a:p>
            <a:pPr>
              <a:buFont typeface="Wingdings" pitchFamily="2" charset="2"/>
              <a:buNone/>
            </a:pPr>
            <a:r>
              <a:rPr lang="en-US" altLang="en-US" sz="2200" dirty="0">
                <a:ea typeface="ＭＳ Ｐゴシック" panose="020B0600070205080204" pitchFamily="34" charset="-128"/>
              </a:rPr>
              <a:t>	-- Multiple instruction streams (can be done with a single one, though)</a:t>
            </a:r>
          </a:p>
        </p:txBody>
      </p:sp>
      <p:sp>
        <p:nvSpPr>
          <p:cNvPr id="58371" name="Slide Number Placeholder 3">
            <a:extLst>
              <a:ext uri="{FF2B5EF4-FFF2-40B4-BE49-F238E27FC236}">
                <a16:creationId xmlns:a16="http://schemas.microsoft.com/office/drawing/2014/main" id="{414C68D5-BD3D-AF44-83E7-1A36870369A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244A19B4-9674-4C41-8270-EB64ADE7134C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44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6" name="Picture 2">
            <a:extLst>
              <a:ext uri="{FF2B5EF4-FFF2-40B4-BE49-F238E27FC236}">
                <a16:creationId xmlns:a16="http://schemas.microsoft.com/office/drawing/2014/main" id="{339D0F77-BCFD-0A4A-8011-435434E50D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0000">
            <a:off x="41791" y="1126276"/>
            <a:ext cx="6860197" cy="50951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393" name="Title 1">
            <a:extLst>
              <a:ext uri="{FF2B5EF4-FFF2-40B4-BE49-F238E27FC236}">
                <a16:creationId xmlns:a16="http://schemas.microsoft.com/office/drawing/2014/main" id="{CC9A6C85-4925-8B44-86A5-9922FB80B0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Astronautics ZS-1</a:t>
            </a:r>
          </a:p>
        </p:txBody>
      </p:sp>
      <p:sp>
        <p:nvSpPr>
          <p:cNvPr id="59394" name="Content Placeholder 2">
            <a:extLst>
              <a:ext uri="{FF2B5EF4-FFF2-40B4-BE49-F238E27FC236}">
                <a16:creationId xmlns:a16="http://schemas.microsoft.com/office/drawing/2014/main" id="{425E9D5C-FBAA-5A4F-A006-8F09EDA277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05588" y="996950"/>
            <a:ext cx="2438400" cy="5194300"/>
          </a:xfrm>
        </p:spPr>
        <p:txBody>
          <a:bodyPr/>
          <a:lstStyle/>
          <a:p>
            <a:r>
              <a:rPr lang="en-US" altLang="en-US" sz="1800" dirty="0">
                <a:ea typeface="ＭＳ Ｐゴシック" panose="020B0600070205080204" pitchFamily="34" charset="-128"/>
              </a:rPr>
              <a:t>Single stream steered into A and X pipelines</a:t>
            </a:r>
          </a:p>
          <a:p>
            <a:r>
              <a:rPr lang="en-US" altLang="en-US" sz="1800" dirty="0">
                <a:ea typeface="ＭＳ Ｐゴシック" panose="020B0600070205080204" pitchFamily="34" charset="-128"/>
              </a:rPr>
              <a:t>Each pipeline in-order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sz="1800" dirty="0">
                <a:ea typeface="ＭＳ Ｐゴシック" panose="020B0600070205080204" pitchFamily="34" charset="-128"/>
              </a:rPr>
              <a:t>Smith et al., </a:t>
            </a:r>
            <a:r>
              <a:rPr lang="ja-JP" altLang="en-US" sz="1800" dirty="0">
                <a:ea typeface="ＭＳ Ｐゴシック" panose="020B0600070205080204" pitchFamily="34" charset="-128"/>
              </a:rPr>
              <a:t>“</a:t>
            </a:r>
            <a:r>
              <a:rPr lang="en-US" altLang="ja-JP" sz="1800" dirty="0">
                <a:solidFill>
                  <a:srgbClr val="0432FF"/>
                </a:solidFill>
                <a:ea typeface="ＭＳ Ｐゴシック" panose="020B0600070205080204" pitchFamily="34" charset="-128"/>
              </a:rPr>
              <a:t>The ZS-1 central processor</a:t>
            </a:r>
            <a:r>
              <a:rPr lang="en-US" altLang="ja-JP" sz="1800" dirty="0">
                <a:ea typeface="ＭＳ Ｐゴシック" panose="020B0600070205080204" pitchFamily="34" charset="-128"/>
              </a:rPr>
              <a:t>,</a:t>
            </a:r>
            <a:r>
              <a:rPr lang="ja-JP" altLang="en-US" sz="1800" dirty="0">
                <a:ea typeface="ＭＳ Ｐゴシック" panose="020B0600070205080204" pitchFamily="34" charset="-128"/>
              </a:rPr>
              <a:t>”</a:t>
            </a:r>
            <a:r>
              <a:rPr lang="en-US" altLang="ja-JP" sz="1800" dirty="0">
                <a:ea typeface="ＭＳ Ｐゴシック" panose="020B0600070205080204" pitchFamily="34" charset="-128"/>
              </a:rPr>
              <a:t> ASPLOS 1987.</a:t>
            </a:r>
          </a:p>
          <a:p>
            <a:endParaRPr lang="en-US" altLang="en-US" sz="1800" dirty="0">
              <a:ea typeface="ＭＳ Ｐゴシック" panose="020B0600070205080204" pitchFamily="34" charset="-128"/>
            </a:endParaRPr>
          </a:p>
          <a:p>
            <a:r>
              <a:rPr lang="en-US" altLang="en-US" sz="1800" dirty="0">
                <a:ea typeface="ＭＳ Ｐゴシック" panose="020B0600070205080204" pitchFamily="34" charset="-128"/>
              </a:rPr>
              <a:t>Smith, </a:t>
            </a:r>
            <a:r>
              <a:rPr lang="ja-JP" altLang="en-US" sz="1800" dirty="0">
                <a:ea typeface="ＭＳ Ｐゴシック" panose="020B0600070205080204" pitchFamily="34" charset="-128"/>
              </a:rPr>
              <a:t>“</a:t>
            </a:r>
            <a:r>
              <a:rPr lang="en-US" altLang="ja-JP" sz="1800" dirty="0">
                <a:solidFill>
                  <a:srgbClr val="0432FF"/>
                </a:solidFill>
                <a:ea typeface="ＭＳ Ｐゴシック" panose="020B0600070205080204" pitchFamily="34" charset="-128"/>
              </a:rPr>
              <a:t>Dynamic Instruction Scheduling and the Astronautics ZS-1</a:t>
            </a:r>
            <a:r>
              <a:rPr lang="en-US" altLang="ja-JP" sz="1800" dirty="0">
                <a:ea typeface="ＭＳ Ｐゴシック" panose="020B0600070205080204" pitchFamily="34" charset="-128"/>
              </a:rPr>
              <a:t>,</a:t>
            </a:r>
            <a:r>
              <a:rPr lang="ja-JP" altLang="en-US" sz="1800" dirty="0">
                <a:ea typeface="ＭＳ Ｐゴシック" panose="020B0600070205080204" pitchFamily="34" charset="-128"/>
              </a:rPr>
              <a:t>”</a:t>
            </a:r>
            <a:r>
              <a:rPr lang="en-US" altLang="ja-JP" sz="1800" dirty="0">
                <a:ea typeface="ＭＳ Ｐゴシック" panose="020B0600070205080204" pitchFamily="34" charset="-128"/>
              </a:rPr>
              <a:t> IEEE Computer 1989.</a:t>
            </a:r>
            <a:endParaRPr lang="en-US" altLang="en-US" sz="1800" dirty="0">
              <a:ea typeface="ＭＳ Ｐゴシック" panose="020B0600070205080204" pitchFamily="34" charset="-128"/>
            </a:endParaRPr>
          </a:p>
        </p:txBody>
      </p:sp>
      <p:sp>
        <p:nvSpPr>
          <p:cNvPr id="59395" name="Slide Number Placeholder 3">
            <a:extLst>
              <a:ext uri="{FF2B5EF4-FFF2-40B4-BE49-F238E27FC236}">
                <a16:creationId xmlns:a16="http://schemas.microsoft.com/office/drawing/2014/main" id="{8879A87F-2397-E74A-8132-ADDEFA38C4E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40140C6D-11F0-2E4C-984D-F5CA60967286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45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Title 1">
            <a:extLst>
              <a:ext uri="{FF2B5EF4-FFF2-40B4-BE49-F238E27FC236}">
                <a16:creationId xmlns:a16="http://schemas.microsoft.com/office/drawing/2014/main" id="{7FFCC485-B7F1-1D49-986C-B39F1B991B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Loop Unrolling to Eliminate Branches</a:t>
            </a:r>
          </a:p>
        </p:txBody>
      </p:sp>
      <p:sp>
        <p:nvSpPr>
          <p:cNvPr id="142338" name="Content Placeholder 2">
            <a:extLst>
              <a:ext uri="{FF2B5EF4-FFF2-40B4-BE49-F238E27FC236}">
                <a16:creationId xmlns:a16="http://schemas.microsoft.com/office/drawing/2014/main" id="{80D89107-B7A8-AC49-8DA8-5F6B19FA20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08050"/>
            <a:ext cx="8610600" cy="5568950"/>
          </a:xfrm>
        </p:spPr>
        <p:txBody>
          <a:bodyPr/>
          <a:lstStyle/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sz="2000" dirty="0">
                <a:ea typeface="ＭＳ Ｐゴシック" panose="020B0600070205080204" pitchFamily="34" charset="-128"/>
              </a:rPr>
              <a:t>Idea: </a:t>
            </a:r>
            <a:r>
              <a:rPr lang="en-US" altLang="en-US" sz="2000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Replicate loop body multiple times within an iteration</a:t>
            </a:r>
          </a:p>
          <a:p>
            <a:pPr marL="0" indent="0">
              <a:buNone/>
            </a:pPr>
            <a:endParaRPr lang="en-US" altLang="en-US" sz="1000" dirty="0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pPr>
              <a:buFont typeface="Wingdings" pitchFamily="2" charset="2"/>
              <a:buNone/>
            </a:pPr>
            <a:r>
              <a:rPr lang="en-US" altLang="en-US" sz="1800" dirty="0">
                <a:ea typeface="ＭＳ Ｐゴシック" panose="020B0600070205080204" pitchFamily="34" charset="-128"/>
              </a:rPr>
              <a:t>+ Reduces loop maintenance overhead</a:t>
            </a:r>
          </a:p>
          <a:p>
            <a:pPr lvl="1"/>
            <a:r>
              <a:rPr lang="en-US" altLang="en-US" sz="1600" dirty="0">
                <a:solidFill>
                  <a:srgbClr val="00B050"/>
                </a:solidFill>
                <a:ea typeface="ＭＳ Ｐゴシック" panose="020B0600070205080204" pitchFamily="34" charset="-128"/>
              </a:rPr>
              <a:t>Induction variable increment </a:t>
            </a:r>
            <a:r>
              <a:rPr lang="en-US" altLang="en-US" sz="1600" dirty="0">
                <a:ea typeface="ＭＳ Ｐゴシック" panose="020B0600070205080204" pitchFamily="34" charset="-128"/>
              </a:rPr>
              <a:t>or loop condition test</a:t>
            </a:r>
          </a:p>
          <a:p>
            <a:pPr>
              <a:buFont typeface="Wingdings" pitchFamily="2" charset="2"/>
              <a:buNone/>
            </a:pPr>
            <a:r>
              <a:rPr lang="en-US" altLang="en-US" sz="1800" dirty="0">
                <a:ea typeface="ＭＳ Ｐゴシック" panose="020B0600070205080204" pitchFamily="34" charset="-128"/>
              </a:rPr>
              <a:t>+ </a:t>
            </a:r>
            <a:r>
              <a:rPr lang="en-US" altLang="en-US" sz="1800" dirty="0">
                <a:solidFill>
                  <a:schemeClr val="accent1"/>
                </a:solidFill>
                <a:ea typeface="ＭＳ Ｐゴシック" panose="020B0600070205080204" pitchFamily="34" charset="-128"/>
              </a:rPr>
              <a:t>Enlarges basic block </a:t>
            </a:r>
            <a:r>
              <a:rPr lang="en-US" altLang="en-US" sz="1800" dirty="0">
                <a:ea typeface="ＭＳ Ｐゴシック" panose="020B0600070205080204" pitchFamily="34" charset="-128"/>
              </a:rPr>
              <a:t>(and analysis scope)</a:t>
            </a:r>
          </a:p>
          <a:p>
            <a:pPr lvl="1"/>
            <a:r>
              <a:rPr lang="en-US" altLang="en-US" sz="1600" dirty="0">
                <a:ea typeface="ＭＳ Ｐゴシック" panose="020B0600070205080204" pitchFamily="34" charset="-128"/>
              </a:rPr>
              <a:t>Enables code optimization and scheduling opportunities</a:t>
            </a:r>
          </a:p>
          <a:p>
            <a:pPr lvl="1"/>
            <a:endParaRPr lang="en-US" altLang="en-US" sz="1000" dirty="0">
              <a:ea typeface="ＭＳ Ｐゴシック" panose="020B0600070205080204" pitchFamily="34" charset="-128"/>
            </a:endParaRPr>
          </a:p>
          <a:p>
            <a:pPr>
              <a:buFont typeface="Wingdings" pitchFamily="2" charset="2"/>
              <a:buNone/>
            </a:pPr>
            <a:r>
              <a:rPr lang="en-US" altLang="en-US" sz="1800" dirty="0">
                <a:ea typeface="ＭＳ Ｐゴシック" panose="020B0600070205080204" pitchFamily="34" charset="-128"/>
              </a:rPr>
              <a:t>-- </a:t>
            </a:r>
            <a:r>
              <a:rPr lang="en-US" altLang="en-US" sz="18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What if iteration count not a multiple of unroll factor?</a:t>
            </a:r>
            <a:r>
              <a:rPr lang="en-US" altLang="en-US" sz="1800" dirty="0">
                <a:ea typeface="ＭＳ Ｐゴシック" panose="020B0600070205080204" pitchFamily="34" charset="-128"/>
              </a:rPr>
              <a:t> (need extra code to detect this)</a:t>
            </a:r>
          </a:p>
          <a:p>
            <a:pPr>
              <a:buFont typeface="Wingdings" pitchFamily="2" charset="2"/>
              <a:buNone/>
            </a:pPr>
            <a:r>
              <a:rPr lang="en-US" altLang="en-US" sz="1800" dirty="0">
                <a:ea typeface="ＭＳ Ｐゴシック" panose="020B0600070205080204" pitchFamily="34" charset="-128"/>
              </a:rPr>
              <a:t>-- Increases code size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60419" name="Slide Number Placeholder 3">
            <a:extLst>
              <a:ext uri="{FF2B5EF4-FFF2-40B4-BE49-F238E27FC236}">
                <a16:creationId xmlns:a16="http://schemas.microsoft.com/office/drawing/2014/main" id="{216E9412-2808-0548-A35E-6C187EC171C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26C522A2-55F3-214A-AAA4-4307CC4E34F8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46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6" name="CuadroTexto 6"/>
          <p:cNvSpPr txBox="1"/>
          <p:nvPr/>
        </p:nvSpPr>
        <p:spPr>
          <a:xfrm>
            <a:off x="228600" y="1143000"/>
            <a:ext cx="3733800" cy="132343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Courier"/>
                <a:cs typeface="Courier"/>
              </a:rPr>
              <a:t>for (</a:t>
            </a:r>
            <a:r>
              <a:rPr lang="en-US" sz="1600" dirty="0" err="1">
                <a:latin typeface="Courier"/>
                <a:cs typeface="Courier"/>
              </a:rPr>
              <a:t>int</a:t>
            </a:r>
            <a:r>
              <a:rPr lang="en-US" sz="1600" dirty="0">
                <a:latin typeface="Courier"/>
                <a:cs typeface="Courier"/>
              </a:rPr>
              <a:t> </a:t>
            </a:r>
            <a:r>
              <a:rPr lang="en-US" sz="1600" dirty="0" err="1">
                <a:latin typeface="Courier"/>
                <a:cs typeface="Courier"/>
              </a:rPr>
              <a:t>i</a:t>
            </a:r>
            <a:r>
              <a:rPr lang="en-US" sz="1600" dirty="0">
                <a:latin typeface="Courier"/>
                <a:cs typeface="Courier"/>
              </a:rPr>
              <a:t> = 0; </a:t>
            </a:r>
            <a:r>
              <a:rPr lang="en-US" sz="1600" dirty="0" err="1">
                <a:latin typeface="Courier"/>
                <a:cs typeface="Courier"/>
              </a:rPr>
              <a:t>i</a:t>
            </a:r>
            <a:r>
              <a:rPr lang="en-US" sz="1600" dirty="0">
                <a:latin typeface="Courier"/>
                <a:cs typeface="Courier"/>
              </a:rPr>
              <a:t> &lt; N; </a:t>
            </a:r>
            <a:r>
              <a:rPr lang="en-US" sz="1600" dirty="0" err="1">
                <a:latin typeface="Courier"/>
                <a:cs typeface="Courier"/>
              </a:rPr>
              <a:t>i</a:t>
            </a:r>
            <a:r>
              <a:rPr lang="en-US" sz="1600" dirty="0">
                <a:latin typeface="Courier"/>
                <a:cs typeface="Courier"/>
              </a:rPr>
              <a:t>++){</a:t>
            </a:r>
          </a:p>
          <a:p>
            <a:endParaRPr lang="en-US" sz="1600" dirty="0">
              <a:latin typeface="Courier"/>
              <a:cs typeface="Courier"/>
            </a:endParaRPr>
          </a:p>
          <a:p>
            <a:r>
              <a:rPr lang="en-US" sz="1600" dirty="0">
                <a:latin typeface="Courier"/>
                <a:cs typeface="Courier"/>
              </a:rPr>
              <a:t>  A[</a:t>
            </a:r>
            <a:r>
              <a:rPr lang="en-US" sz="1600" dirty="0" err="1">
                <a:latin typeface="Courier"/>
                <a:cs typeface="Courier"/>
              </a:rPr>
              <a:t>i</a:t>
            </a:r>
            <a:r>
              <a:rPr lang="en-US" sz="1600" dirty="0">
                <a:latin typeface="Courier"/>
                <a:cs typeface="Courier"/>
              </a:rPr>
              <a:t>] = A[</a:t>
            </a:r>
            <a:r>
              <a:rPr lang="en-US" sz="1600" dirty="0" err="1">
                <a:latin typeface="Courier"/>
                <a:cs typeface="Courier"/>
              </a:rPr>
              <a:t>i</a:t>
            </a:r>
            <a:r>
              <a:rPr lang="en-US" sz="1600" dirty="0">
                <a:latin typeface="Courier"/>
                <a:cs typeface="Courier"/>
              </a:rPr>
              <a:t>] + B[</a:t>
            </a:r>
            <a:r>
              <a:rPr lang="en-US" sz="1600" dirty="0" err="1">
                <a:latin typeface="Courier"/>
                <a:cs typeface="Courier"/>
              </a:rPr>
              <a:t>i</a:t>
            </a:r>
            <a:r>
              <a:rPr lang="en-US" sz="1600" dirty="0">
                <a:latin typeface="Courier"/>
                <a:cs typeface="Courier"/>
              </a:rPr>
              <a:t>];</a:t>
            </a:r>
          </a:p>
          <a:p>
            <a:endParaRPr lang="en-US" sz="1600" dirty="0">
              <a:latin typeface="Courier"/>
              <a:cs typeface="Courier"/>
            </a:endParaRPr>
          </a:p>
          <a:p>
            <a:r>
              <a:rPr lang="en-US" sz="1600" dirty="0">
                <a:latin typeface="Courier"/>
                <a:cs typeface="Courier"/>
              </a:rPr>
              <a:t>}</a:t>
            </a:r>
          </a:p>
        </p:txBody>
      </p:sp>
      <p:sp>
        <p:nvSpPr>
          <p:cNvPr id="8" name="CuadroTexto 6"/>
          <p:cNvSpPr txBox="1"/>
          <p:nvPr/>
        </p:nvSpPr>
        <p:spPr>
          <a:xfrm>
            <a:off x="5111821" y="1143000"/>
            <a:ext cx="3733800" cy="206210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Courier"/>
                <a:cs typeface="Courier"/>
              </a:rPr>
              <a:t>for (</a:t>
            </a:r>
            <a:r>
              <a:rPr lang="en-US" sz="1600" dirty="0" err="1">
                <a:latin typeface="Courier"/>
                <a:cs typeface="Courier"/>
              </a:rPr>
              <a:t>int</a:t>
            </a:r>
            <a:r>
              <a:rPr lang="en-US" sz="1600" dirty="0">
                <a:latin typeface="Courier"/>
                <a:cs typeface="Courier"/>
              </a:rPr>
              <a:t> </a:t>
            </a:r>
            <a:r>
              <a:rPr lang="en-US" sz="1600" dirty="0" err="1">
                <a:latin typeface="Courier"/>
                <a:cs typeface="Courier"/>
              </a:rPr>
              <a:t>i</a:t>
            </a:r>
            <a:r>
              <a:rPr lang="en-US" sz="1600" dirty="0">
                <a:latin typeface="Courier"/>
                <a:cs typeface="Courier"/>
              </a:rPr>
              <a:t> = 0; </a:t>
            </a:r>
            <a:r>
              <a:rPr lang="en-US" sz="1600" dirty="0" err="1">
                <a:latin typeface="Courier"/>
                <a:cs typeface="Courier"/>
              </a:rPr>
              <a:t>i</a:t>
            </a:r>
            <a:r>
              <a:rPr lang="en-US" sz="1600" dirty="0">
                <a:latin typeface="Courier"/>
                <a:cs typeface="Courier"/>
              </a:rPr>
              <a:t> &lt; N;     ){</a:t>
            </a:r>
          </a:p>
          <a:p>
            <a:endParaRPr lang="en-US" sz="1600" dirty="0">
              <a:latin typeface="Courier"/>
              <a:cs typeface="Courier"/>
            </a:endParaRPr>
          </a:p>
          <a:p>
            <a:endParaRPr lang="en-US" sz="1600" dirty="0">
              <a:latin typeface="Courier"/>
              <a:cs typeface="Courier"/>
            </a:endParaRPr>
          </a:p>
          <a:p>
            <a:endParaRPr lang="en-US" sz="1600" dirty="0">
              <a:latin typeface="Courier"/>
              <a:cs typeface="Courier"/>
            </a:endParaRPr>
          </a:p>
          <a:p>
            <a:endParaRPr lang="en-US" sz="1600" dirty="0">
              <a:latin typeface="Courier"/>
              <a:cs typeface="Courier"/>
            </a:endParaRPr>
          </a:p>
          <a:p>
            <a:endParaRPr lang="en-US" sz="1600" dirty="0">
              <a:latin typeface="Courier"/>
              <a:cs typeface="Courier"/>
            </a:endParaRPr>
          </a:p>
          <a:p>
            <a:endParaRPr lang="en-US" sz="1600" dirty="0">
              <a:latin typeface="Courier"/>
              <a:cs typeface="Courier"/>
            </a:endParaRPr>
          </a:p>
          <a:p>
            <a:r>
              <a:rPr lang="en-US" sz="1600" dirty="0">
                <a:latin typeface="Courier"/>
                <a:cs typeface="Courier"/>
              </a:rPr>
              <a:t>}</a:t>
            </a:r>
          </a:p>
        </p:txBody>
      </p:sp>
      <p:sp>
        <p:nvSpPr>
          <p:cNvPr id="10" name="CuadroTexto 6"/>
          <p:cNvSpPr txBox="1"/>
          <p:nvPr/>
        </p:nvSpPr>
        <p:spPr>
          <a:xfrm>
            <a:off x="5111821" y="1143000"/>
            <a:ext cx="3733800" cy="206210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Courier"/>
                <a:cs typeface="Courier"/>
              </a:rPr>
              <a:t>for (</a:t>
            </a:r>
            <a:r>
              <a:rPr lang="en-US" sz="1600" dirty="0" err="1">
                <a:latin typeface="Courier"/>
                <a:cs typeface="Courier"/>
              </a:rPr>
              <a:t>int</a:t>
            </a:r>
            <a:r>
              <a:rPr lang="en-US" sz="1600" dirty="0">
                <a:latin typeface="Courier"/>
                <a:cs typeface="Courier"/>
              </a:rPr>
              <a:t> </a:t>
            </a:r>
            <a:r>
              <a:rPr lang="en-US" sz="1600" dirty="0" err="1">
                <a:latin typeface="Courier"/>
                <a:cs typeface="Courier"/>
              </a:rPr>
              <a:t>i</a:t>
            </a:r>
            <a:r>
              <a:rPr lang="en-US" sz="1600" dirty="0">
                <a:latin typeface="Courier"/>
                <a:cs typeface="Courier"/>
              </a:rPr>
              <a:t> = 0; </a:t>
            </a:r>
            <a:r>
              <a:rPr lang="en-US" sz="1600" dirty="0" err="1">
                <a:latin typeface="Courier"/>
                <a:cs typeface="Courier"/>
              </a:rPr>
              <a:t>i</a:t>
            </a:r>
            <a:r>
              <a:rPr lang="en-US" sz="1600" dirty="0">
                <a:latin typeface="Courier"/>
                <a:cs typeface="Courier"/>
              </a:rPr>
              <a:t> &lt; N; </a:t>
            </a:r>
            <a:r>
              <a:rPr lang="en-US" sz="1600" dirty="0">
                <a:solidFill>
                  <a:srgbClr val="0432FF"/>
                </a:solidFill>
                <a:latin typeface="Courier"/>
                <a:cs typeface="Courier"/>
              </a:rPr>
              <a:t>    </a:t>
            </a:r>
            <a:r>
              <a:rPr lang="en-US" sz="1600" dirty="0">
                <a:latin typeface="Courier"/>
                <a:cs typeface="Courier"/>
              </a:rPr>
              <a:t>){</a:t>
            </a:r>
          </a:p>
          <a:p>
            <a:endParaRPr lang="en-US" sz="1600" dirty="0">
              <a:latin typeface="Courier"/>
              <a:cs typeface="Courier"/>
            </a:endParaRPr>
          </a:p>
          <a:p>
            <a:r>
              <a:rPr lang="en-US" sz="1600" dirty="0">
                <a:solidFill>
                  <a:srgbClr val="0432FF"/>
                </a:solidFill>
                <a:latin typeface="Courier"/>
                <a:cs typeface="Courier"/>
              </a:rPr>
              <a:t>  A[</a:t>
            </a:r>
            <a:r>
              <a:rPr lang="en-US" sz="1600" dirty="0" err="1">
                <a:solidFill>
                  <a:srgbClr val="0432FF"/>
                </a:solidFill>
                <a:latin typeface="Courier"/>
                <a:cs typeface="Courier"/>
              </a:rPr>
              <a:t>i</a:t>
            </a:r>
            <a:r>
              <a:rPr lang="en-US" sz="1600" dirty="0">
                <a:solidFill>
                  <a:srgbClr val="0432FF"/>
                </a:solidFill>
                <a:latin typeface="Courier"/>
                <a:cs typeface="Courier"/>
              </a:rPr>
              <a:t>]   = A[</a:t>
            </a:r>
            <a:r>
              <a:rPr lang="en-US" sz="1600" dirty="0" err="1">
                <a:solidFill>
                  <a:srgbClr val="0432FF"/>
                </a:solidFill>
                <a:latin typeface="Courier"/>
                <a:cs typeface="Courier"/>
              </a:rPr>
              <a:t>i</a:t>
            </a:r>
            <a:r>
              <a:rPr lang="en-US" sz="1600" dirty="0">
                <a:solidFill>
                  <a:srgbClr val="0432FF"/>
                </a:solidFill>
                <a:latin typeface="Courier"/>
                <a:cs typeface="Courier"/>
              </a:rPr>
              <a:t>]   + B[</a:t>
            </a:r>
            <a:r>
              <a:rPr lang="en-US" sz="1600" dirty="0" err="1">
                <a:solidFill>
                  <a:srgbClr val="0432FF"/>
                </a:solidFill>
                <a:latin typeface="Courier"/>
                <a:cs typeface="Courier"/>
              </a:rPr>
              <a:t>i</a:t>
            </a:r>
            <a:r>
              <a:rPr lang="en-US" sz="1600" dirty="0">
                <a:solidFill>
                  <a:srgbClr val="0432FF"/>
                </a:solidFill>
                <a:latin typeface="Courier"/>
                <a:cs typeface="Courier"/>
              </a:rPr>
              <a:t>];</a:t>
            </a:r>
          </a:p>
          <a:p>
            <a:r>
              <a:rPr lang="en-US" sz="1600" dirty="0">
                <a:solidFill>
                  <a:srgbClr val="0432FF"/>
                </a:solidFill>
                <a:latin typeface="Courier"/>
                <a:cs typeface="Courier"/>
              </a:rPr>
              <a:t>  A[i+1] = A[i+1] + B[i+1];</a:t>
            </a:r>
          </a:p>
          <a:p>
            <a:r>
              <a:rPr lang="en-US" sz="1600" dirty="0">
                <a:solidFill>
                  <a:srgbClr val="0432FF"/>
                </a:solidFill>
                <a:latin typeface="Courier"/>
                <a:cs typeface="Courier"/>
              </a:rPr>
              <a:t>  A[i+2] = A[i+2] + B[i+2];</a:t>
            </a:r>
          </a:p>
          <a:p>
            <a:r>
              <a:rPr lang="en-US" sz="1600" dirty="0">
                <a:solidFill>
                  <a:srgbClr val="0432FF"/>
                </a:solidFill>
                <a:latin typeface="Courier"/>
                <a:cs typeface="Courier"/>
              </a:rPr>
              <a:t>  A[i+3] = A[i+3] + B[i+3];</a:t>
            </a:r>
          </a:p>
          <a:p>
            <a:endParaRPr lang="en-US" sz="1600" dirty="0">
              <a:latin typeface="Courier"/>
              <a:cs typeface="Courier"/>
            </a:endParaRPr>
          </a:p>
          <a:p>
            <a:r>
              <a:rPr lang="en-US" sz="1600" dirty="0">
                <a:latin typeface="Courier"/>
                <a:cs typeface="Courier"/>
              </a:rPr>
              <a:t>}</a:t>
            </a:r>
          </a:p>
        </p:txBody>
      </p:sp>
      <p:sp>
        <p:nvSpPr>
          <p:cNvPr id="11" name="CuadroTexto 6"/>
          <p:cNvSpPr txBox="1"/>
          <p:nvPr/>
        </p:nvSpPr>
        <p:spPr>
          <a:xfrm>
            <a:off x="5111821" y="1143000"/>
            <a:ext cx="3733800" cy="206210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Courier"/>
                <a:cs typeface="Courier"/>
              </a:rPr>
              <a:t>for (</a:t>
            </a:r>
            <a:r>
              <a:rPr lang="en-US" sz="1600" dirty="0" err="1">
                <a:latin typeface="Courier"/>
                <a:cs typeface="Courier"/>
              </a:rPr>
              <a:t>int</a:t>
            </a:r>
            <a:r>
              <a:rPr lang="en-US" sz="1600" dirty="0">
                <a:latin typeface="Courier"/>
                <a:cs typeface="Courier"/>
              </a:rPr>
              <a:t> </a:t>
            </a:r>
            <a:r>
              <a:rPr lang="en-US" sz="1600" dirty="0" err="1">
                <a:latin typeface="Courier"/>
                <a:cs typeface="Courier"/>
              </a:rPr>
              <a:t>i</a:t>
            </a:r>
            <a:r>
              <a:rPr lang="en-US" sz="1600" dirty="0">
                <a:latin typeface="Courier"/>
                <a:cs typeface="Courier"/>
              </a:rPr>
              <a:t> = 0; </a:t>
            </a:r>
            <a:r>
              <a:rPr lang="en-US" sz="1600" dirty="0" err="1">
                <a:latin typeface="Courier"/>
                <a:cs typeface="Courier"/>
              </a:rPr>
              <a:t>i</a:t>
            </a:r>
            <a:r>
              <a:rPr lang="en-US" sz="1600" dirty="0">
                <a:latin typeface="Courier"/>
                <a:cs typeface="Courier"/>
              </a:rPr>
              <a:t> &lt; N; </a:t>
            </a:r>
            <a:r>
              <a:rPr lang="en-US" sz="1600" dirty="0" err="1">
                <a:solidFill>
                  <a:srgbClr val="00B050"/>
                </a:solidFill>
                <a:latin typeface="Courier"/>
                <a:cs typeface="Courier"/>
              </a:rPr>
              <a:t>i</a:t>
            </a:r>
            <a:r>
              <a:rPr lang="en-US" sz="1600" dirty="0">
                <a:solidFill>
                  <a:srgbClr val="00B050"/>
                </a:solidFill>
                <a:latin typeface="Courier"/>
                <a:cs typeface="Courier"/>
              </a:rPr>
              <a:t>+=4</a:t>
            </a:r>
            <a:r>
              <a:rPr lang="en-US" sz="1600" dirty="0">
                <a:latin typeface="Courier"/>
                <a:cs typeface="Courier"/>
              </a:rPr>
              <a:t>){</a:t>
            </a:r>
          </a:p>
          <a:p>
            <a:endParaRPr lang="en-US" sz="1600" dirty="0">
              <a:latin typeface="Courier"/>
              <a:cs typeface="Courier"/>
            </a:endParaRPr>
          </a:p>
          <a:p>
            <a:r>
              <a:rPr lang="en-US" sz="1600" dirty="0">
                <a:solidFill>
                  <a:srgbClr val="0432FF"/>
                </a:solidFill>
                <a:latin typeface="Courier"/>
                <a:cs typeface="Courier"/>
              </a:rPr>
              <a:t>  A[</a:t>
            </a:r>
            <a:r>
              <a:rPr lang="en-US" sz="1600" dirty="0" err="1">
                <a:solidFill>
                  <a:srgbClr val="0432FF"/>
                </a:solidFill>
                <a:latin typeface="Courier"/>
                <a:cs typeface="Courier"/>
              </a:rPr>
              <a:t>i</a:t>
            </a:r>
            <a:r>
              <a:rPr lang="en-US" sz="1600" dirty="0">
                <a:solidFill>
                  <a:srgbClr val="0432FF"/>
                </a:solidFill>
                <a:latin typeface="Courier"/>
                <a:cs typeface="Courier"/>
              </a:rPr>
              <a:t>]   = A[</a:t>
            </a:r>
            <a:r>
              <a:rPr lang="en-US" sz="1600" dirty="0" err="1">
                <a:solidFill>
                  <a:srgbClr val="0432FF"/>
                </a:solidFill>
                <a:latin typeface="Courier"/>
                <a:cs typeface="Courier"/>
              </a:rPr>
              <a:t>i</a:t>
            </a:r>
            <a:r>
              <a:rPr lang="en-US" sz="1600" dirty="0">
                <a:solidFill>
                  <a:srgbClr val="0432FF"/>
                </a:solidFill>
                <a:latin typeface="Courier"/>
                <a:cs typeface="Courier"/>
              </a:rPr>
              <a:t>]   + B[</a:t>
            </a:r>
            <a:r>
              <a:rPr lang="en-US" sz="1600" dirty="0" err="1">
                <a:solidFill>
                  <a:srgbClr val="0432FF"/>
                </a:solidFill>
                <a:latin typeface="Courier"/>
                <a:cs typeface="Courier"/>
              </a:rPr>
              <a:t>i</a:t>
            </a:r>
            <a:r>
              <a:rPr lang="en-US" sz="1600" dirty="0">
                <a:solidFill>
                  <a:srgbClr val="0432FF"/>
                </a:solidFill>
                <a:latin typeface="Courier"/>
                <a:cs typeface="Courier"/>
              </a:rPr>
              <a:t>];</a:t>
            </a:r>
          </a:p>
          <a:p>
            <a:r>
              <a:rPr lang="en-US" sz="1600" dirty="0">
                <a:solidFill>
                  <a:srgbClr val="0432FF"/>
                </a:solidFill>
                <a:latin typeface="Courier"/>
                <a:cs typeface="Courier"/>
              </a:rPr>
              <a:t>  A[i+1] = A[i+1] + B[i+1];</a:t>
            </a:r>
          </a:p>
          <a:p>
            <a:r>
              <a:rPr lang="en-US" sz="1600" dirty="0">
                <a:solidFill>
                  <a:srgbClr val="0432FF"/>
                </a:solidFill>
                <a:latin typeface="Courier"/>
                <a:cs typeface="Courier"/>
              </a:rPr>
              <a:t>  A[i+2] = A[i+2] + B[i+2];</a:t>
            </a:r>
          </a:p>
          <a:p>
            <a:r>
              <a:rPr lang="en-US" sz="1600" dirty="0">
                <a:solidFill>
                  <a:srgbClr val="0432FF"/>
                </a:solidFill>
                <a:latin typeface="Courier"/>
                <a:cs typeface="Courier"/>
              </a:rPr>
              <a:t>  A[i+3] = A[i+3] + B[i+3];</a:t>
            </a:r>
          </a:p>
          <a:p>
            <a:endParaRPr lang="en-US" sz="1600" dirty="0">
              <a:latin typeface="Courier"/>
              <a:cs typeface="Courier"/>
            </a:endParaRPr>
          </a:p>
          <a:p>
            <a:r>
              <a:rPr lang="en-US" sz="1600" dirty="0">
                <a:latin typeface="Courier"/>
                <a:cs typeface="Courier"/>
              </a:rPr>
              <a:t>}</a:t>
            </a:r>
          </a:p>
        </p:txBody>
      </p:sp>
      <p:sp>
        <p:nvSpPr>
          <p:cNvPr id="9" name="CuadroTexto 6"/>
          <p:cNvSpPr txBox="1"/>
          <p:nvPr/>
        </p:nvSpPr>
        <p:spPr>
          <a:xfrm>
            <a:off x="5111821" y="1142999"/>
            <a:ext cx="3733800" cy="206210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Courier"/>
                <a:cs typeface="Courier"/>
              </a:rPr>
              <a:t>for (</a:t>
            </a:r>
            <a:r>
              <a:rPr lang="en-US" sz="1600" dirty="0" err="1">
                <a:latin typeface="Courier"/>
                <a:cs typeface="Courier"/>
              </a:rPr>
              <a:t>int</a:t>
            </a:r>
            <a:r>
              <a:rPr lang="en-US" sz="1600" dirty="0">
                <a:latin typeface="Courier"/>
                <a:cs typeface="Courier"/>
              </a:rPr>
              <a:t> </a:t>
            </a:r>
            <a:r>
              <a:rPr lang="en-US" sz="1600" dirty="0" err="1">
                <a:latin typeface="Courier"/>
                <a:cs typeface="Courier"/>
              </a:rPr>
              <a:t>i</a:t>
            </a:r>
            <a:r>
              <a:rPr lang="en-US" sz="1600" dirty="0">
                <a:latin typeface="Courier"/>
                <a:cs typeface="Courier"/>
              </a:rPr>
              <a:t> = 0; </a:t>
            </a:r>
            <a:r>
              <a:rPr lang="en-US" sz="1600" dirty="0" err="1">
                <a:latin typeface="Courier"/>
                <a:cs typeface="Courier"/>
              </a:rPr>
              <a:t>i</a:t>
            </a:r>
            <a:r>
              <a:rPr lang="en-US" sz="1600" dirty="0">
                <a:latin typeface="Courier"/>
                <a:cs typeface="Courier"/>
              </a:rPr>
              <a:t> &lt; </a:t>
            </a:r>
            <a:r>
              <a:rPr lang="en-US" sz="1600" dirty="0">
                <a:solidFill>
                  <a:srgbClr val="FF0000"/>
                </a:solidFill>
                <a:latin typeface="Courier"/>
                <a:cs typeface="Courier"/>
              </a:rPr>
              <a:t>N</a:t>
            </a:r>
            <a:r>
              <a:rPr lang="en-US" sz="1600" dirty="0">
                <a:latin typeface="Courier"/>
                <a:cs typeface="Courier"/>
              </a:rPr>
              <a:t>; </a:t>
            </a:r>
            <a:r>
              <a:rPr lang="en-US" sz="1600" dirty="0" err="1">
                <a:solidFill>
                  <a:srgbClr val="00B050"/>
                </a:solidFill>
                <a:latin typeface="Courier"/>
                <a:cs typeface="Courier"/>
              </a:rPr>
              <a:t>i</a:t>
            </a:r>
            <a:r>
              <a:rPr lang="en-US" sz="1600" dirty="0">
                <a:solidFill>
                  <a:srgbClr val="00B050"/>
                </a:solidFill>
                <a:latin typeface="Courier"/>
                <a:cs typeface="Courier"/>
              </a:rPr>
              <a:t>+=4</a:t>
            </a:r>
            <a:r>
              <a:rPr lang="en-US" sz="1600" dirty="0">
                <a:latin typeface="Courier"/>
                <a:cs typeface="Courier"/>
              </a:rPr>
              <a:t>){</a:t>
            </a:r>
          </a:p>
          <a:p>
            <a:endParaRPr lang="en-US" sz="1600" dirty="0">
              <a:latin typeface="Courier"/>
              <a:cs typeface="Courier"/>
            </a:endParaRPr>
          </a:p>
          <a:p>
            <a:r>
              <a:rPr lang="en-US" sz="1600" dirty="0">
                <a:solidFill>
                  <a:srgbClr val="0432FF"/>
                </a:solidFill>
                <a:latin typeface="Courier"/>
                <a:cs typeface="Courier"/>
              </a:rPr>
              <a:t>  A[</a:t>
            </a:r>
            <a:r>
              <a:rPr lang="en-US" sz="1600" dirty="0" err="1">
                <a:solidFill>
                  <a:srgbClr val="0432FF"/>
                </a:solidFill>
                <a:latin typeface="Courier"/>
                <a:cs typeface="Courier"/>
              </a:rPr>
              <a:t>i</a:t>
            </a:r>
            <a:r>
              <a:rPr lang="en-US" sz="1600" dirty="0">
                <a:solidFill>
                  <a:srgbClr val="0432FF"/>
                </a:solidFill>
                <a:latin typeface="Courier"/>
                <a:cs typeface="Courier"/>
              </a:rPr>
              <a:t>]   = A[</a:t>
            </a:r>
            <a:r>
              <a:rPr lang="en-US" sz="1600" dirty="0" err="1">
                <a:solidFill>
                  <a:srgbClr val="0432FF"/>
                </a:solidFill>
                <a:latin typeface="Courier"/>
                <a:cs typeface="Courier"/>
              </a:rPr>
              <a:t>i</a:t>
            </a:r>
            <a:r>
              <a:rPr lang="en-US" sz="1600" dirty="0">
                <a:solidFill>
                  <a:srgbClr val="0432FF"/>
                </a:solidFill>
                <a:latin typeface="Courier"/>
                <a:cs typeface="Courier"/>
              </a:rPr>
              <a:t>]   + B[</a:t>
            </a:r>
            <a:r>
              <a:rPr lang="en-US" sz="1600" dirty="0" err="1">
                <a:solidFill>
                  <a:srgbClr val="0432FF"/>
                </a:solidFill>
                <a:latin typeface="Courier"/>
                <a:cs typeface="Courier"/>
              </a:rPr>
              <a:t>i</a:t>
            </a:r>
            <a:r>
              <a:rPr lang="en-US" sz="1600" dirty="0">
                <a:solidFill>
                  <a:srgbClr val="0432FF"/>
                </a:solidFill>
                <a:latin typeface="Courier"/>
                <a:cs typeface="Courier"/>
              </a:rPr>
              <a:t>];</a:t>
            </a:r>
          </a:p>
          <a:p>
            <a:r>
              <a:rPr lang="en-US" sz="1600" dirty="0">
                <a:solidFill>
                  <a:srgbClr val="0432FF"/>
                </a:solidFill>
                <a:latin typeface="Courier"/>
                <a:cs typeface="Courier"/>
              </a:rPr>
              <a:t>  A[i+1] = A[i+1] + B[i+1];</a:t>
            </a:r>
          </a:p>
          <a:p>
            <a:r>
              <a:rPr lang="en-US" sz="1600" dirty="0">
                <a:solidFill>
                  <a:srgbClr val="0432FF"/>
                </a:solidFill>
                <a:latin typeface="Courier"/>
                <a:cs typeface="Courier"/>
              </a:rPr>
              <a:t>  A[i+2] = A[i+2] + B[i+2];</a:t>
            </a:r>
          </a:p>
          <a:p>
            <a:r>
              <a:rPr lang="en-US" sz="1600" dirty="0">
                <a:solidFill>
                  <a:srgbClr val="0432FF"/>
                </a:solidFill>
                <a:latin typeface="Courier"/>
                <a:cs typeface="Courier"/>
              </a:rPr>
              <a:t>  A[i+3] = A[i+3] + B[i+3];</a:t>
            </a:r>
          </a:p>
          <a:p>
            <a:endParaRPr lang="en-US" sz="1600" dirty="0">
              <a:latin typeface="Courier"/>
              <a:cs typeface="Courier"/>
            </a:endParaRPr>
          </a:p>
          <a:p>
            <a:r>
              <a:rPr lang="en-US" sz="1600" dirty="0">
                <a:latin typeface="Courier"/>
                <a:cs typeface="Courier"/>
              </a:rPr>
              <a:t>}</a:t>
            </a:r>
          </a:p>
        </p:txBody>
      </p:sp>
      <p:sp>
        <p:nvSpPr>
          <p:cNvPr id="2" name="Right Brace 1"/>
          <p:cNvSpPr/>
          <p:nvPr/>
        </p:nvSpPr>
        <p:spPr bwMode="auto">
          <a:xfrm>
            <a:off x="8610600" y="1676400"/>
            <a:ext cx="457200" cy="990600"/>
          </a:xfrm>
          <a:prstGeom prst="rightBrace">
            <a:avLst/>
          </a:prstGeom>
          <a:noFill/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4802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  <p:bldP spid="9" grpId="0" animBg="1"/>
      <p:bldP spid="2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Title 1">
            <a:extLst>
              <a:ext uri="{FF2B5EF4-FFF2-40B4-BE49-F238E27FC236}">
                <a16:creationId xmlns:a16="http://schemas.microsoft.com/office/drawing/2014/main" id="{23DE7566-F527-FE43-AAFA-C84E8A78C9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0"/>
            <a:ext cx="8610600" cy="10668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 Modern DAE Example: Pentium 4</a:t>
            </a:r>
          </a:p>
        </p:txBody>
      </p:sp>
      <p:sp>
        <p:nvSpPr>
          <p:cNvPr id="61442" name="Slide Number Placeholder 3">
            <a:extLst>
              <a:ext uri="{FF2B5EF4-FFF2-40B4-BE49-F238E27FC236}">
                <a16:creationId xmlns:a16="http://schemas.microsoft.com/office/drawing/2014/main" id="{44ED384B-C412-3C4A-B587-AEA31092DEB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CB8B2C33-8740-3B49-A431-55C55D6CEF92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47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61443" name="Picture 4">
            <a:extLst>
              <a:ext uri="{FF2B5EF4-FFF2-40B4-BE49-F238E27FC236}">
                <a16:creationId xmlns:a16="http://schemas.microsoft.com/office/drawing/2014/main" id="{139DC452-ABFE-4C45-9158-A94122D7A1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685800"/>
            <a:ext cx="8620125" cy="594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44" name="Rectangle 1">
            <a:extLst>
              <a:ext uri="{FF2B5EF4-FFF2-40B4-BE49-F238E27FC236}">
                <a16:creationId xmlns:a16="http://schemas.microsoft.com/office/drawing/2014/main" id="{85E0FF41-EFDB-764A-9549-73ED946209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163" y="6553200"/>
            <a:ext cx="8885237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1600" dirty="0">
                <a:latin typeface="Tahoma" panose="020B0604030504040204" pitchFamily="34" charset="0"/>
              </a:rPr>
              <a:t>Boggs et al., “</a:t>
            </a:r>
            <a:r>
              <a:rPr lang="en-US" altLang="ja-JP" sz="1600" dirty="0">
                <a:solidFill>
                  <a:srgbClr val="0000FF"/>
                </a:solidFill>
                <a:latin typeface="Tahoma" panose="020B0604030504040204" pitchFamily="34" charset="0"/>
              </a:rPr>
              <a:t>The Microarchitecture of the Pentium 4 Processor</a:t>
            </a:r>
            <a:r>
              <a:rPr lang="en-US" altLang="ja-JP" sz="1600" dirty="0">
                <a:latin typeface="Tahoma" panose="020B0604030504040204" pitchFamily="34" charset="0"/>
              </a:rPr>
              <a:t>,” Intel Technology Journal, 2001.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1ADE43AD-A1A8-234A-A582-FDC44A72B9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048000"/>
            <a:ext cx="7369175" cy="381000"/>
          </a:xfrm>
          <a:prstGeom prst="ellipse">
            <a:avLst/>
          </a:prstGeom>
          <a:noFill/>
          <a:ln w="53975">
            <a:solidFill>
              <a:srgbClr val="FF0000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Title 1">
            <a:extLst>
              <a:ext uri="{FF2B5EF4-FFF2-40B4-BE49-F238E27FC236}">
                <a16:creationId xmlns:a16="http://schemas.microsoft.com/office/drawing/2014/main" id="{4D2E28B3-30BA-4F49-B62A-F04B2FD2F3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0"/>
            <a:ext cx="8610600" cy="10668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Intel Pentium 4 Simplified</a:t>
            </a:r>
          </a:p>
        </p:txBody>
      </p:sp>
      <p:sp>
        <p:nvSpPr>
          <p:cNvPr id="62466" name="Slide Number Placeholder 3">
            <a:extLst>
              <a:ext uri="{FF2B5EF4-FFF2-40B4-BE49-F238E27FC236}">
                <a16:creationId xmlns:a16="http://schemas.microsoft.com/office/drawing/2014/main" id="{A950420D-C9A8-FA4C-A2A9-D41AFA937CB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F7BCF486-577E-4B44-A3DA-3C1DE147B5D8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48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62467" name="Picture 4">
            <a:extLst>
              <a:ext uri="{FF2B5EF4-FFF2-40B4-BE49-F238E27FC236}">
                <a16:creationId xmlns:a16="http://schemas.microsoft.com/office/drawing/2014/main" id="{D5E9FBE1-EB56-6E49-89E6-633342276C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3738"/>
            <a:ext cx="9144000" cy="616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468" name="TextBox 2">
            <a:extLst>
              <a:ext uri="{FF2B5EF4-FFF2-40B4-BE49-F238E27FC236}">
                <a16:creationId xmlns:a16="http://schemas.microsoft.com/office/drawing/2014/main" id="{3A07128B-F3BF-C242-BE54-8FB65D5A2F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3200" y="801688"/>
            <a:ext cx="33782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 dirty="0" err="1"/>
              <a:t>Mutlu</a:t>
            </a:r>
            <a:r>
              <a:rPr lang="en-US" altLang="en-US" sz="1800" dirty="0"/>
              <a:t>+, “</a:t>
            </a:r>
            <a:r>
              <a:rPr lang="en-US" altLang="ja-JP" sz="1800" dirty="0" err="1">
                <a:solidFill>
                  <a:srgbClr val="0000FF"/>
                </a:solidFill>
              </a:rPr>
              <a:t>Runahead</a:t>
            </a:r>
            <a:r>
              <a:rPr lang="en-US" altLang="ja-JP" sz="1800" dirty="0">
                <a:solidFill>
                  <a:srgbClr val="0000FF"/>
                </a:solidFill>
              </a:rPr>
              <a:t> Execution</a:t>
            </a:r>
            <a:r>
              <a:rPr lang="en-US" altLang="ja-JP" sz="1800" dirty="0"/>
              <a:t>,</a:t>
            </a:r>
            <a:r>
              <a:rPr lang="en-US" altLang="en-US" sz="1800" dirty="0"/>
              <a:t>”</a:t>
            </a:r>
            <a:r>
              <a:rPr lang="en-US" altLang="ja-JP" sz="1800" dirty="0"/>
              <a:t> </a:t>
            </a:r>
          </a:p>
          <a:p>
            <a:pPr eaLnBrk="1" hangingPunct="1"/>
            <a:r>
              <a:rPr lang="en-US" altLang="en-US" sz="1800" dirty="0"/>
              <a:t>HPCA 2003.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E71F16E5-47B8-9448-B72B-3901A01C6C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38400" y="2209800"/>
            <a:ext cx="1600200" cy="1295400"/>
          </a:xfrm>
          <a:prstGeom prst="ellipse">
            <a:avLst/>
          </a:prstGeom>
          <a:noFill/>
          <a:ln w="53975">
            <a:solidFill>
              <a:srgbClr val="FF0000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Title 1">
            <a:extLst>
              <a:ext uri="{FF2B5EF4-FFF2-40B4-BE49-F238E27FC236}">
                <a16:creationId xmlns:a16="http://schemas.microsoft.com/office/drawing/2014/main" id="{938D2BCD-E0DC-6E49-9FEB-EE34731064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 sz="3600">
                <a:ea typeface="ＭＳ Ｐゴシック" panose="020B0600070205080204" pitchFamily="34" charset="-128"/>
              </a:rPr>
              <a:t>Approaches to (Instruction-Level) Concurrency</a:t>
            </a:r>
          </a:p>
        </p:txBody>
      </p:sp>
      <p:sp>
        <p:nvSpPr>
          <p:cNvPr id="94210" name="Content Placeholder 2">
            <a:extLst>
              <a:ext uri="{FF2B5EF4-FFF2-40B4-BE49-F238E27FC236}">
                <a16:creationId xmlns:a16="http://schemas.microsoft.com/office/drawing/2014/main" id="{BC4C6021-5593-954F-B05A-F268BDF036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Pipelining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Out-of-order execution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Dataflow (at the ISA level)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Superscalar Execution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VLIW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Fine-Grained Multithreading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Systolic Arrays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Decoupled Access Execute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rgbClr val="FF0000"/>
                </a:solidFill>
              </a:rPr>
              <a:t>SIMD Processing (Vector and array processors, GPUs)</a:t>
            </a:r>
          </a:p>
          <a:p>
            <a:pPr>
              <a:buFont typeface="Wingdings" charset="0"/>
              <a:buChar char="n"/>
              <a:defRPr/>
            </a:pPr>
            <a:endParaRPr lang="en-US" dirty="0">
              <a:solidFill>
                <a:srgbClr val="0432FF"/>
              </a:solidFill>
            </a:endParaRPr>
          </a:p>
        </p:txBody>
      </p:sp>
      <p:sp>
        <p:nvSpPr>
          <p:cNvPr id="70659" name="Slide Number Placeholder 3">
            <a:extLst>
              <a:ext uri="{FF2B5EF4-FFF2-40B4-BE49-F238E27FC236}">
                <a16:creationId xmlns:a16="http://schemas.microsoft.com/office/drawing/2014/main" id="{2D085B7F-6420-E447-8B1C-7634A49A4D2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1FA623E-D5FB-D743-BFC0-86447E6B762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5535017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Title 1">
            <a:extLst>
              <a:ext uri="{FF2B5EF4-FFF2-40B4-BE49-F238E27FC236}">
                <a16:creationId xmlns:a16="http://schemas.microsoft.com/office/drawing/2014/main" id="{938D2BCD-E0DC-6E49-9FEB-EE34731064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 sz="3600">
                <a:ea typeface="ＭＳ Ｐゴシック" panose="020B0600070205080204" pitchFamily="34" charset="-128"/>
              </a:rPr>
              <a:t>Approaches to (Instruction-Level) Concurrency</a:t>
            </a:r>
          </a:p>
        </p:txBody>
      </p:sp>
      <p:sp>
        <p:nvSpPr>
          <p:cNvPr id="94210" name="Content Placeholder 2">
            <a:extLst>
              <a:ext uri="{FF2B5EF4-FFF2-40B4-BE49-F238E27FC236}">
                <a16:creationId xmlns:a16="http://schemas.microsoft.com/office/drawing/2014/main" id="{BC4C6021-5593-954F-B05A-F268BDF036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Pipelining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Out-of-order execution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Dataflow (at the ISA level)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Superscalar Execution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VLIW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Fine-Grained Multithreading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rgbClr val="0432FF"/>
                </a:solidFill>
              </a:rPr>
              <a:t>Systolic Arrays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rgbClr val="0432FF"/>
                </a:solidFill>
              </a:rPr>
              <a:t>Decoupled Access Execute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rgbClr val="FF0000"/>
                </a:solidFill>
              </a:rPr>
              <a:t>SIMD Processing (Vector and array processors, GPUs)</a:t>
            </a:r>
          </a:p>
          <a:p>
            <a:pPr>
              <a:buFont typeface="Wingdings" charset="0"/>
              <a:buChar char="n"/>
              <a:defRPr/>
            </a:pPr>
            <a:endParaRPr lang="en-US" dirty="0">
              <a:solidFill>
                <a:srgbClr val="0432FF"/>
              </a:solidFill>
            </a:endParaRPr>
          </a:p>
        </p:txBody>
      </p:sp>
      <p:sp>
        <p:nvSpPr>
          <p:cNvPr id="70659" name="Slide Number Placeholder 3">
            <a:extLst>
              <a:ext uri="{FF2B5EF4-FFF2-40B4-BE49-F238E27FC236}">
                <a16:creationId xmlns:a16="http://schemas.microsoft.com/office/drawing/2014/main" id="{2D085B7F-6420-E447-8B1C-7634A49A4D2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1FA623E-D5FB-D743-BFC0-86447E6B762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3764976"/>
      </p:ext>
    </p:extLst>
  </p:cSld>
  <p:clrMapOvr>
    <a:masterClrMapping/>
  </p:clrMapOvr>
  <p:transition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4">
            <a:extLst>
              <a:ext uri="{FF2B5EF4-FFF2-40B4-BE49-F238E27FC236}">
                <a16:creationId xmlns:a16="http://schemas.microsoft.com/office/drawing/2014/main" id="{B1359386-AF1E-1041-9D9C-1932B377FCFF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447800"/>
            <a:ext cx="9144000" cy="1720850"/>
          </a:xfrm>
        </p:spPr>
        <p:txBody>
          <a:bodyPr/>
          <a:lstStyle/>
          <a:p>
            <a:pPr algn="ctr" eaLnBrk="1" hangingPunct="1"/>
            <a:r>
              <a:rPr lang="en-US" altLang="en-US" b="1" dirty="0">
                <a:ea typeface="ＭＳ Ｐゴシック" panose="020B0600070205080204" pitchFamily="34" charset="-128"/>
              </a:rPr>
              <a:t>Design of Digital Circuits</a:t>
            </a:r>
            <a:br>
              <a:rPr lang="en-US" altLang="en-US" b="1" dirty="0">
                <a:ea typeface="ＭＳ Ｐゴシック" panose="020B0600070205080204" pitchFamily="34" charset="-128"/>
              </a:rPr>
            </a:br>
            <a:r>
              <a:rPr lang="en-US" altLang="en-US" sz="4100" dirty="0">
                <a:ea typeface="ＭＳ Ｐゴシック" panose="020B0600070205080204" pitchFamily="34" charset="-128"/>
              </a:rPr>
              <a:t>Lecture 19b: Systolic Arrays and Beyond</a:t>
            </a:r>
          </a:p>
        </p:txBody>
      </p:sp>
      <p:sp>
        <p:nvSpPr>
          <p:cNvPr id="28674" name="Rectangle 5">
            <a:extLst>
              <a:ext uri="{FF2B5EF4-FFF2-40B4-BE49-F238E27FC236}">
                <a16:creationId xmlns:a16="http://schemas.microsoft.com/office/drawing/2014/main" id="{E1ED166E-1C0C-BC40-95A2-A2A2A687701E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/>
            <a:endParaRPr lang="en-US" altLang="en-US" i="1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Prof. Onur Mutlu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ETH Zurich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Spring 2019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3 May 2019</a:t>
            </a: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41213750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itle 1">
            <a:extLst>
              <a:ext uri="{FF2B5EF4-FFF2-40B4-BE49-F238E27FC236}">
                <a16:creationId xmlns:a16="http://schemas.microsoft.com/office/drawing/2014/main" id="{EAD96CAD-A9D7-8C45-AD1C-FEC20F7014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Readings for Today</a:t>
            </a:r>
          </a:p>
        </p:txBody>
      </p:sp>
      <p:sp>
        <p:nvSpPr>
          <p:cNvPr id="31746" name="Content Placeholder 2">
            <a:extLst>
              <a:ext uri="{FF2B5EF4-FFF2-40B4-BE49-F238E27FC236}">
                <a16:creationId xmlns:a16="http://schemas.microsoft.com/office/drawing/2014/main" id="{0D870D8F-DC10-0443-9467-01519D5819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pPr marL="3429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altLang="en-US" sz="2400" b="1" dirty="0">
                <a:ea typeface="ＭＳ Ｐゴシック" panose="020B0600070205080204" pitchFamily="34" charset="-128"/>
              </a:rPr>
              <a:t>Required</a:t>
            </a:r>
          </a:p>
          <a:p>
            <a:pPr marL="695325" lvl="2" indent="-342900"/>
            <a:r>
              <a:rPr lang="en-US" altLang="en-US" sz="2200" dirty="0">
                <a:ea typeface="ＭＳ Ｐゴシック" panose="020B0600070205080204" pitchFamily="34" charset="-128"/>
              </a:rPr>
              <a:t>H. T. Kung, “</a:t>
            </a:r>
            <a:r>
              <a:rPr lang="en-US" altLang="ja-JP" sz="2200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Why Systolic Architectures?</a:t>
            </a:r>
            <a:r>
              <a:rPr lang="en-US" altLang="ja-JP" sz="2200" dirty="0">
                <a:ea typeface="ＭＳ Ｐゴシック" panose="020B0600070205080204" pitchFamily="34" charset="-128"/>
              </a:rPr>
              <a:t>,</a:t>
            </a:r>
            <a:r>
              <a:rPr lang="en-US" altLang="en-US" sz="2200" dirty="0">
                <a:ea typeface="ＭＳ Ｐゴシック" panose="020B0600070205080204" pitchFamily="34" charset="-128"/>
              </a:rPr>
              <a:t>”</a:t>
            </a:r>
            <a:r>
              <a:rPr lang="en-US" altLang="ja-JP" sz="2200" dirty="0">
                <a:ea typeface="ＭＳ Ｐゴシック" panose="020B0600070205080204" pitchFamily="34" charset="-128"/>
              </a:rPr>
              <a:t> IEEE Computer 1982.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b="1" dirty="0"/>
              <a:t>Recommended</a:t>
            </a:r>
          </a:p>
          <a:p>
            <a:pPr lvl="1" eaLnBrk="1" hangingPunct="1"/>
            <a:r>
              <a:rPr lang="en-US" altLang="en-US" dirty="0" err="1"/>
              <a:t>Jouppi</a:t>
            </a:r>
            <a:r>
              <a:rPr lang="en-US" altLang="en-US" dirty="0"/>
              <a:t> et al., “</a:t>
            </a:r>
            <a:r>
              <a:rPr lang="en-US" altLang="ja-JP" dirty="0">
                <a:solidFill>
                  <a:srgbClr val="0000FF"/>
                </a:solidFill>
              </a:rPr>
              <a:t>In-Datacenter Performance Analysis of a Tensor Processing Unit</a:t>
            </a:r>
            <a:r>
              <a:rPr lang="en-US" altLang="en-US" dirty="0"/>
              <a:t>”</a:t>
            </a:r>
            <a:r>
              <a:rPr lang="en-US" altLang="ja-JP" dirty="0"/>
              <a:t>, ISCA 2017.</a:t>
            </a:r>
            <a:endParaRPr lang="en-US" altLang="en-US" dirty="0"/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31747" name="Slide Number Placeholder 3">
            <a:extLst>
              <a:ext uri="{FF2B5EF4-FFF2-40B4-BE49-F238E27FC236}">
                <a16:creationId xmlns:a16="http://schemas.microsoft.com/office/drawing/2014/main" id="{073A7333-83F5-2B47-8060-DE2CC8AC094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0F34179-0770-7443-BCBE-3A30EF193D4C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7827534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itle 1">
            <a:extLst>
              <a:ext uri="{FF2B5EF4-FFF2-40B4-BE49-F238E27FC236}">
                <a16:creationId xmlns:a16="http://schemas.microsoft.com/office/drawing/2014/main" id="{EAD96CAD-A9D7-8C45-AD1C-FEC20F7014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Readings for Next Week</a:t>
            </a:r>
          </a:p>
        </p:txBody>
      </p:sp>
      <p:sp>
        <p:nvSpPr>
          <p:cNvPr id="31746" name="Content Placeholder 2">
            <a:extLst>
              <a:ext uri="{FF2B5EF4-FFF2-40B4-BE49-F238E27FC236}">
                <a16:creationId xmlns:a16="http://schemas.microsoft.com/office/drawing/2014/main" id="{0D870D8F-DC10-0443-9467-01519D5819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pPr marL="3429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altLang="en-US" sz="2400" b="1" dirty="0">
                <a:ea typeface="ＭＳ Ｐゴシック" panose="020B0600070205080204" pitchFamily="34" charset="-128"/>
              </a:rPr>
              <a:t>Required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Lindholm et al., "</a:t>
            </a: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NVIDIA Tesla: A Unified Graphics and Computing Architecture</a:t>
            </a:r>
            <a:r>
              <a:rPr lang="en-US" altLang="en-US" dirty="0">
                <a:ea typeface="ＭＳ Ｐゴシック" panose="020B0600070205080204" pitchFamily="34" charset="-128"/>
              </a:rPr>
              <a:t>," IEEE Micro 2008.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b="1" dirty="0"/>
              <a:t>Recommended</a:t>
            </a:r>
          </a:p>
          <a:p>
            <a:pPr lvl="1"/>
            <a:r>
              <a:rPr lang="en-US" altLang="en-US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Peleg and Weiser, </a:t>
            </a:r>
            <a:r>
              <a:rPr lang="ja-JP" altLang="en-US">
                <a:solidFill>
                  <a:srgbClr val="000000"/>
                </a:solidFill>
                <a:ea typeface="ＭＳ Ｐゴシック" panose="020B0600070205080204" pitchFamily="34" charset="-128"/>
              </a:rPr>
              <a:t>“</a:t>
            </a:r>
            <a:r>
              <a:rPr lang="en-US" altLang="ja-JP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MMX Technology Extension to the Intel Architecture</a:t>
            </a:r>
            <a:r>
              <a:rPr lang="en-US" altLang="ja-JP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,</a:t>
            </a:r>
            <a:r>
              <a:rPr lang="ja-JP" altLang="en-US">
                <a:solidFill>
                  <a:srgbClr val="000000"/>
                </a:solidFill>
                <a:ea typeface="ＭＳ Ｐゴシック" panose="020B0600070205080204" pitchFamily="34" charset="-128"/>
              </a:rPr>
              <a:t>”</a:t>
            </a:r>
            <a:r>
              <a:rPr lang="en-US" altLang="ja-JP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 IEEE Micro 1996.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31747" name="Slide Number Placeholder 3">
            <a:extLst>
              <a:ext uri="{FF2B5EF4-FFF2-40B4-BE49-F238E27FC236}">
                <a16:creationId xmlns:a16="http://schemas.microsoft.com/office/drawing/2014/main" id="{073A7333-83F5-2B47-8060-DE2CC8AC094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0F34179-0770-7443-BCBE-3A30EF193D4C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9551152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itle 4">
            <a:extLst>
              <a:ext uri="{FF2B5EF4-FFF2-40B4-BE49-F238E27FC236}">
                <a16:creationId xmlns:a16="http://schemas.microsoft.com/office/drawing/2014/main" id="{66253B94-B415-8C42-B46F-7DF29098DEB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19400" y="1600200"/>
            <a:ext cx="7924800" cy="175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Systolic Arrays</a:t>
            </a:r>
          </a:p>
        </p:txBody>
      </p:sp>
      <p:sp>
        <p:nvSpPr>
          <p:cNvPr id="34818" name="Subtitle 5">
            <a:extLst>
              <a:ext uri="{FF2B5EF4-FFF2-40B4-BE49-F238E27FC236}">
                <a16:creationId xmlns:a16="http://schemas.microsoft.com/office/drawing/2014/main" id="{2FC8E57F-45DF-CA4E-B9D5-CC38888B0F8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4819" name="Slide Number Placeholder 3">
            <a:extLst>
              <a:ext uri="{FF2B5EF4-FFF2-40B4-BE49-F238E27FC236}">
                <a16:creationId xmlns:a16="http://schemas.microsoft.com/office/drawing/2014/main" id="{071BB25C-007A-2644-9926-8D6F861869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637F5DB1-3914-6B47-B0B1-A3EC2DD4E2B0}" type="slidenum">
              <a:rPr lang="en-US" altLang="en-US" sz="12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8</a:t>
            </a:fld>
            <a:endParaRPr lang="en-US" altLang="en-US" sz="12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Title 1">
            <a:extLst>
              <a:ext uri="{FF2B5EF4-FFF2-40B4-BE49-F238E27FC236}">
                <a16:creationId xmlns:a16="http://schemas.microsoft.com/office/drawing/2014/main" id="{6CB545DE-29B0-424D-A94B-C47A08C445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Systolic Arrays: Motivation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D5D24B-FA23-1F4C-95BA-1BAA33286E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915400" cy="51943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Goal: design an accelerator that has</a:t>
            </a:r>
          </a:p>
          <a:p>
            <a:pPr lvl="1"/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Simple, regular design </a:t>
            </a:r>
            <a:r>
              <a:rPr lang="en-US" altLang="en-US" dirty="0">
                <a:ea typeface="ＭＳ Ｐゴシック" panose="020B0600070205080204" pitchFamily="34" charset="-128"/>
              </a:rPr>
              <a:t>(keep # unique parts small and regular)</a:t>
            </a:r>
          </a:p>
          <a:p>
            <a:pPr lvl="1"/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High concurrency </a:t>
            </a:r>
            <a:r>
              <a:rPr lang="en-US" altLang="en-US" dirty="0">
                <a:ea typeface="ＭＳ Ｐゴシック" panose="020B0600070205080204" pitchFamily="34" charset="-128"/>
                <a:sym typeface="Wingdings" pitchFamily="2" charset="2"/>
              </a:rPr>
              <a:t> high performance</a:t>
            </a:r>
            <a:endParaRPr lang="en-US" altLang="en-US" dirty="0">
              <a:ea typeface="ＭＳ Ｐゴシック" panose="020B0600070205080204" pitchFamily="34" charset="-128"/>
            </a:endParaRPr>
          </a:p>
          <a:p>
            <a:pPr lvl="1"/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Balanced computation and I/O (memory) bandwidth</a:t>
            </a: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Idea: Replace a single processing element (PE) with a </a:t>
            </a: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regular array of PEs</a:t>
            </a:r>
            <a:r>
              <a:rPr lang="en-US" altLang="en-US" dirty="0">
                <a:ea typeface="ＭＳ Ｐゴシック" panose="020B0600070205080204" pitchFamily="34" charset="-128"/>
              </a:rPr>
              <a:t> and </a:t>
            </a: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carefully orchestrate flow of data </a:t>
            </a:r>
            <a:r>
              <a:rPr lang="en-US" altLang="en-US" dirty="0">
                <a:ea typeface="ＭＳ Ｐゴシック" panose="020B0600070205080204" pitchFamily="34" charset="-128"/>
              </a:rPr>
              <a:t>between the PEs 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such that they </a:t>
            </a: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collectively transform a piece of input data before outputting it to memory</a:t>
            </a:r>
          </a:p>
          <a:p>
            <a:pPr lvl="1"/>
            <a:endParaRPr lang="en-US" altLang="en-US" dirty="0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Benefit: </a:t>
            </a:r>
            <a:r>
              <a:rPr lang="en-US" altLang="en-US" dirty="0">
                <a:solidFill>
                  <a:srgbClr val="00B050"/>
                </a:solidFill>
                <a:ea typeface="ＭＳ Ｐゴシック" panose="020B0600070205080204" pitchFamily="34" charset="-128"/>
              </a:rPr>
              <a:t>Maximizes computation done on a single piece of data element brought from memory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35843" name="Slide Number Placeholder 3">
            <a:extLst>
              <a:ext uri="{FF2B5EF4-FFF2-40B4-BE49-F238E27FC236}">
                <a16:creationId xmlns:a16="http://schemas.microsoft.com/office/drawing/2014/main" id="{7762FD8F-DF4F-7045-B83B-EE24F2B5843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16CA7589-A715-854A-8A1F-A306115B79A6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9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0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38286</TotalTime>
  <Words>2184</Words>
  <Application>Microsoft Macintosh PowerPoint</Application>
  <PresentationFormat>On-screen Show (4:3)</PresentationFormat>
  <Paragraphs>443</Paragraphs>
  <Slides>50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50</vt:i4>
      </vt:variant>
    </vt:vector>
  </HeadingPairs>
  <TitlesOfParts>
    <vt:vector size="61" baseType="lpstr">
      <vt:lpstr>ＭＳ Ｐゴシック</vt:lpstr>
      <vt:lpstr>Arial</vt:lpstr>
      <vt:lpstr>Calibri</vt:lpstr>
      <vt:lpstr>Courier</vt:lpstr>
      <vt:lpstr>Garamond</vt:lpstr>
      <vt:lpstr>Tahoma</vt:lpstr>
      <vt:lpstr>Wingdings</vt:lpstr>
      <vt:lpstr>Edge</vt:lpstr>
      <vt:lpstr>2_Edge</vt:lpstr>
      <vt:lpstr>10_Edge</vt:lpstr>
      <vt:lpstr>1_Edge</vt:lpstr>
      <vt:lpstr>Design of Digital Circuits Lecture 19b: Systolic Arrays and Beyond</vt:lpstr>
      <vt:lpstr>Bachelor’s Seminar in Comp Arch</vt:lpstr>
      <vt:lpstr>Announcement</vt:lpstr>
      <vt:lpstr>Broader Agenda</vt:lpstr>
      <vt:lpstr>Approaches to (Instruction-Level) Concurrency</vt:lpstr>
      <vt:lpstr>Readings for Today</vt:lpstr>
      <vt:lpstr>Readings for Next Week</vt:lpstr>
      <vt:lpstr>Systolic Arrays</vt:lpstr>
      <vt:lpstr>Systolic Arrays: Motivation</vt:lpstr>
      <vt:lpstr>Systolic Arrays</vt:lpstr>
      <vt:lpstr>Why Systolic Architectures?</vt:lpstr>
      <vt:lpstr>Systolic Architectures</vt:lpstr>
      <vt:lpstr>Systolic Computation Example</vt:lpstr>
      <vt:lpstr>LeNet-5, a Convolutional Neural Network  for Hand-Written Digit Recognition</vt:lpstr>
      <vt:lpstr>Convolutional Neural Networks: Demo</vt:lpstr>
      <vt:lpstr>Implementing a Convolutional Layer  with Matrix Multiplication</vt:lpstr>
      <vt:lpstr>Power of Convolutions and Applied Courses</vt:lpstr>
      <vt:lpstr>Example: AlexNet (2012)</vt:lpstr>
      <vt:lpstr>Example: GoogLeNet (2014)</vt:lpstr>
      <vt:lpstr>Example: ResNet (2015)</vt:lpstr>
      <vt:lpstr>PowerPoint Presentation</vt:lpstr>
      <vt:lpstr>Systolic Computation Example: Convolution (II)</vt:lpstr>
      <vt:lpstr>Systolic Computation Example: Convolution (III)</vt:lpstr>
      <vt:lpstr>Systolic Computation Example: Convolution (IV)</vt:lpstr>
      <vt:lpstr>Two-Dimensional Systolic Arrays</vt:lpstr>
      <vt:lpstr>Combinations</vt:lpstr>
      <vt:lpstr>Systolic Arrays: Pros and Cons</vt:lpstr>
      <vt:lpstr>More Programmability in Systolic Arrays</vt:lpstr>
      <vt:lpstr>Pipeline-Parallel (Pipelined) Programs</vt:lpstr>
      <vt:lpstr>Stages of Pipelined Programs</vt:lpstr>
      <vt:lpstr>Pipelined File Compression Example</vt:lpstr>
      <vt:lpstr>Systolic Array: Advantages &amp; Disadvantages</vt:lpstr>
      <vt:lpstr>Example Systolic Array: The WARP Computer</vt:lpstr>
      <vt:lpstr>The WARP Computer </vt:lpstr>
      <vt:lpstr>The WARP Cell</vt:lpstr>
      <vt:lpstr>An Example Modern Systolic Array: TPU (I)</vt:lpstr>
      <vt:lpstr>An Example Modern Systolic Array: TPU (II)</vt:lpstr>
      <vt:lpstr>An Example Modern Systolic Array: TPU (III)</vt:lpstr>
      <vt:lpstr>TPU: Second Generation</vt:lpstr>
      <vt:lpstr>Approaches to (Instruction-Level) Concurrency</vt:lpstr>
      <vt:lpstr>Decoupled Access/Execute (DAE)</vt:lpstr>
      <vt:lpstr>Decoupled Access/Execute (DAE)</vt:lpstr>
      <vt:lpstr>Decoupled Access/Execute (II)</vt:lpstr>
      <vt:lpstr>Decoupled Access/Execute (III)</vt:lpstr>
      <vt:lpstr>Astronautics ZS-1</vt:lpstr>
      <vt:lpstr>Loop Unrolling to Eliminate Branches</vt:lpstr>
      <vt:lpstr>A Modern DAE Example: Pentium 4</vt:lpstr>
      <vt:lpstr>Intel Pentium 4 Simplified</vt:lpstr>
      <vt:lpstr>Approaches to (Instruction-Level) Concurrency</vt:lpstr>
      <vt:lpstr>Design of Digital Circuits Lecture 19b: Systolic Arrays and Beyond</vt:lpstr>
    </vt:vector>
  </TitlesOfParts>
  <Company>Microsoft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18-741  Advanced Computer Architecture Lecture 1: Intro and Basics</dc:title>
  <dc:creator>Onur Mutlu</dc:creator>
  <cp:lastModifiedBy>Onur Mutlu</cp:lastModifiedBy>
  <cp:revision>562</cp:revision>
  <cp:lastPrinted>2017-05-26T10:00:55Z</cp:lastPrinted>
  <dcterms:created xsi:type="dcterms:W3CDTF">2010-09-08T00:51:32Z</dcterms:created>
  <dcterms:modified xsi:type="dcterms:W3CDTF">2019-05-03T14:23:07Z</dcterms:modified>
</cp:coreProperties>
</file>